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1"/>
  </p:sldMasterIdLst>
  <p:notesMasterIdLst>
    <p:notesMasterId r:id="rId75"/>
  </p:notesMasterIdLst>
  <p:handoutMasterIdLst>
    <p:handoutMasterId r:id="rId76"/>
  </p:handoutMasterIdLst>
  <p:sldIdLst>
    <p:sldId id="482" r:id="rId2"/>
    <p:sldId id="272" r:id="rId3"/>
    <p:sldId id="362" r:id="rId4"/>
    <p:sldId id="363" r:id="rId5"/>
    <p:sldId id="364" r:id="rId6"/>
    <p:sldId id="451" r:id="rId7"/>
    <p:sldId id="421" r:id="rId8"/>
    <p:sldId id="466" r:id="rId9"/>
    <p:sldId id="462" r:id="rId10"/>
    <p:sldId id="463" r:id="rId11"/>
    <p:sldId id="459" r:id="rId12"/>
    <p:sldId id="483" r:id="rId13"/>
    <p:sldId id="465" r:id="rId14"/>
    <p:sldId id="366" r:id="rId15"/>
    <p:sldId id="367" r:id="rId16"/>
    <p:sldId id="368" r:id="rId17"/>
    <p:sldId id="369" r:id="rId18"/>
    <p:sldId id="422" r:id="rId19"/>
    <p:sldId id="423" r:id="rId20"/>
    <p:sldId id="370" r:id="rId21"/>
    <p:sldId id="371" r:id="rId22"/>
    <p:sldId id="372" r:id="rId23"/>
    <p:sldId id="373" r:id="rId24"/>
    <p:sldId id="374" r:id="rId25"/>
    <p:sldId id="458" r:id="rId26"/>
    <p:sldId id="456" r:id="rId27"/>
    <p:sldId id="452" r:id="rId28"/>
    <p:sldId id="375" r:id="rId29"/>
    <p:sldId id="376" r:id="rId30"/>
    <p:sldId id="377" r:id="rId31"/>
    <p:sldId id="429" r:id="rId32"/>
    <p:sldId id="430" r:id="rId33"/>
    <p:sldId id="378" r:id="rId34"/>
    <p:sldId id="379" r:id="rId35"/>
    <p:sldId id="380" r:id="rId36"/>
    <p:sldId id="381" r:id="rId37"/>
    <p:sldId id="428" r:id="rId38"/>
    <p:sldId id="382" r:id="rId39"/>
    <p:sldId id="384" r:id="rId40"/>
    <p:sldId id="386" r:id="rId41"/>
    <p:sldId id="387" r:id="rId42"/>
    <p:sldId id="388" r:id="rId43"/>
    <p:sldId id="389" r:id="rId44"/>
    <p:sldId id="424" r:id="rId45"/>
    <p:sldId id="427" r:id="rId46"/>
    <p:sldId id="390" r:id="rId47"/>
    <p:sldId id="425" r:id="rId48"/>
    <p:sldId id="391" r:id="rId49"/>
    <p:sldId id="393" r:id="rId50"/>
    <p:sldId id="394" r:id="rId51"/>
    <p:sldId id="395" r:id="rId52"/>
    <p:sldId id="399" r:id="rId53"/>
    <p:sldId id="400" r:id="rId54"/>
    <p:sldId id="401" r:id="rId55"/>
    <p:sldId id="402" r:id="rId56"/>
    <p:sldId id="403" r:id="rId57"/>
    <p:sldId id="426" r:id="rId58"/>
    <p:sldId id="469" r:id="rId59"/>
    <p:sldId id="405" r:id="rId60"/>
    <p:sldId id="406" r:id="rId61"/>
    <p:sldId id="407" r:id="rId62"/>
    <p:sldId id="408" r:id="rId63"/>
    <p:sldId id="410" r:id="rId64"/>
    <p:sldId id="411" r:id="rId65"/>
    <p:sldId id="412" r:id="rId66"/>
    <p:sldId id="413" r:id="rId67"/>
    <p:sldId id="414" r:id="rId68"/>
    <p:sldId id="415" r:id="rId69"/>
    <p:sldId id="416" r:id="rId70"/>
    <p:sldId id="417" r:id="rId71"/>
    <p:sldId id="418" r:id="rId72"/>
    <p:sldId id="419" r:id="rId73"/>
    <p:sldId id="484" r:id="rId74"/>
  </p:sldIdLst>
  <p:sldSz cx="10287000" cy="6858000" type="35mm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2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66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66CC"/>
    <a:srgbClr val="00CC00"/>
    <a:srgbClr val="CCCC00"/>
    <a:srgbClr val="00CC66"/>
    <a:srgbClr val="FF0066"/>
    <a:srgbClr val="FFCC00"/>
    <a:srgbClr val="000080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0970B2E-E6D4-4AF6-AE62-95457CF9140B}" v="13" dt="2020-09-16T14:30:53.71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53" autoAdjust="0"/>
    <p:restoredTop sz="94565" autoAdjust="0"/>
  </p:normalViewPr>
  <p:slideViewPr>
    <p:cSldViewPr>
      <p:cViewPr varScale="1">
        <p:scale>
          <a:sx n="61" d="100"/>
          <a:sy n="61" d="100"/>
        </p:scale>
        <p:origin x="-1134" y="-84"/>
      </p:cViewPr>
      <p:guideLst>
        <p:guide orient="horz" pos="2160"/>
        <p:guide pos="3240"/>
      </p:guideLst>
    </p:cSldViewPr>
  </p:slideViewPr>
  <p:outlineViewPr>
    <p:cViewPr>
      <p:scale>
        <a:sx n="33" d="100"/>
        <a:sy n="33" d="100"/>
      </p:scale>
      <p:origin x="0" y="1674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4776"/>
    </p:cViewPr>
  </p:sorterViewPr>
  <p:notesViewPr>
    <p:cSldViewPr>
      <p:cViewPr varScale="1">
        <p:scale>
          <a:sx n="61" d="100"/>
          <a:sy n="61" d="100"/>
        </p:scale>
        <p:origin x="-1698" y="-7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8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ragana Ristic" userId="87700855897c5d02" providerId="LiveId" clId="{90970B2E-E6D4-4AF6-AE62-95457CF9140B}"/>
    <pc:docChg chg="addSld delSld modSld sldOrd">
      <pc:chgData name="Dragana Ristic" userId="87700855897c5d02" providerId="LiveId" clId="{90970B2E-E6D4-4AF6-AE62-95457CF9140B}" dt="2020-09-16T15:57:26.906" v="37" actId="47"/>
      <pc:docMkLst>
        <pc:docMk/>
      </pc:docMkLst>
      <pc:sldChg chg="del">
        <pc:chgData name="Dragana Ristic" userId="87700855897c5d02" providerId="LiveId" clId="{90970B2E-E6D4-4AF6-AE62-95457CF9140B}" dt="2020-09-16T15:53:04.123" v="31" actId="47"/>
        <pc:sldMkLst>
          <pc:docMk/>
          <pc:sldMk cId="0" sldId="264"/>
        </pc:sldMkLst>
      </pc:sldChg>
      <pc:sldChg chg="addSp modSp add">
        <pc:chgData name="Dragana Ristic" userId="87700855897c5d02" providerId="LiveId" clId="{90970B2E-E6D4-4AF6-AE62-95457CF9140B}" dt="2020-09-16T13:51:29.170" v="1"/>
        <pc:sldMkLst>
          <pc:docMk/>
          <pc:sldMk cId="0" sldId="272"/>
        </pc:sldMkLst>
        <pc:picChg chg="add mod">
          <ac:chgData name="Dragana Ristic" userId="87700855897c5d02" providerId="LiveId" clId="{90970B2E-E6D4-4AF6-AE62-95457CF9140B}" dt="2020-09-16T13:51:29.170" v="1"/>
          <ac:picMkLst>
            <pc:docMk/>
            <pc:sldMk cId="0" sldId="272"/>
            <ac:picMk id="2" creationId="{9704A343-7941-49EF-83BA-B2755A22ACD3}"/>
          </ac:picMkLst>
        </pc:picChg>
      </pc:sldChg>
      <pc:sldChg chg="addSp delSp modSp modTransition modAnim">
        <pc:chgData name="Dragana Ristic" userId="87700855897c5d02" providerId="LiveId" clId="{90970B2E-E6D4-4AF6-AE62-95457CF9140B}" dt="2020-09-16T14:25:40.274" v="5"/>
        <pc:sldMkLst>
          <pc:docMk/>
          <pc:sldMk cId="0" sldId="412"/>
        </pc:sldMkLst>
        <pc:picChg chg="del">
          <ac:chgData name="Dragana Ristic" userId="87700855897c5d02" providerId="LiveId" clId="{90970B2E-E6D4-4AF6-AE62-95457CF9140B}" dt="2020-09-16T14:22:03.397" v="2"/>
          <ac:picMkLst>
            <pc:docMk/>
            <pc:sldMk cId="0" sldId="412"/>
            <ac:picMk id="2" creationId="{5FC3F347-5BC6-4A42-A640-0A4D648BF304}"/>
          </ac:picMkLst>
        </pc:picChg>
        <pc:picChg chg="add del mod">
          <ac:chgData name="Dragana Ristic" userId="87700855897c5d02" providerId="LiveId" clId="{90970B2E-E6D4-4AF6-AE62-95457CF9140B}" dt="2020-09-16T14:24:24.132" v="4"/>
          <ac:picMkLst>
            <pc:docMk/>
            <pc:sldMk cId="0" sldId="412"/>
            <ac:picMk id="3" creationId="{7509911A-78A3-43B5-BE01-00113C020715}"/>
          </ac:picMkLst>
        </pc:picChg>
        <pc:picChg chg="add mod">
          <ac:chgData name="Dragana Ristic" userId="87700855897c5d02" providerId="LiveId" clId="{90970B2E-E6D4-4AF6-AE62-95457CF9140B}" dt="2020-09-16T14:25:40.274" v="5"/>
          <ac:picMkLst>
            <pc:docMk/>
            <pc:sldMk cId="0" sldId="412"/>
            <ac:picMk id="4" creationId="{5E472ADF-9B0E-4CE9-BD58-A6BFABB83BFB}"/>
          </ac:picMkLst>
        </pc:picChg>
      </pc:sldChg>
      <pc:sldChg chg="addSp modSp">
        <pc:chgData name="Dragana Ristic" userId="87700855897c5d02" providerId="LiveId" clId="{90970B2E-E6D4-4AF6-AE62-95457CF9140B}" dt="2020-09-16T14:26:53.247" v="6"/>
        <pc:sldMkLst>
          <pc:docMk/>
          <pc:sldMk cId="0" sldId="414"/>
        </pc:sldMkLst>
        <pc:picChg chg="add mod">
          <ac:chgData name="Dragana Ristic" userId="87700855897c5d02" providerId="LiveId" clId="{90970B2E-E6D4-4AF6-AE62-95457CF9140B}" dt="2020-09-16T14:26:53.247" v="6"/>
          <ac:picMkLst>
            <pc:docMk/>
            <pc:sldMk cId="0" sldId="414"/>
            <ac:picMk id="2" creationId="{8B1DB38C-72DA-4594-BC46-2B070619844C}"/>
          </ac:picMkLst>
        </pc:picChg>
      </pc:sldChg>
      <pc:sldChg chg="addSp modSp">
        <pc:chgData name="Dragana Ristic" userId="87700855897c5d02" providerId="LiveId" clId="{90970B2E-E6D4-4AF6-AE62-95457CF9140B}" dt="2020-09-16T14:27:14.925" v="7"/>
        <pc:sldMkLst>
          <pc:docMk/>
          <pc:sldMk cId="0" sldId="415"/>
        </pc:sldMkLst>
        <pc:picChg chg="add mod">
          <ac:chgData name="Dragana Ristic" userId="87700855897c5d02" providerId="LiveId" clId="{90970B2E-E6D4-4AF6-AE62-95457CF9140B}" dt="2020-09-16T14:27:14.925" v="7"/>
          <ac:picMkLst>
            <pc:docMk/>
            <pc:sldMk cId="0" sldId="415"/>
            <ac:picMk id="2" creationId="{15F77C1C-28AE-4165-B194-E2223166DA8D}"/>
          </ac:picMkLst>
        </pc:picChg>
      </pc:sldChg>
      <pc:sldChg chg="addSp modSp">
        <pc:chgData name="Dragana Ristic" userId="87700855897c5d02" providerId="LiveId" clId="{90970B2E-E6D4-4AF6-AE62-95457CF9140B}" dt="2020-09-16T14:28:28.628" v="8"/>
        <pc:sldMkLst>
          <pc:docMk/>
          <pc:sldMk cId="0" sldId="416"/>
        </pc:sldMkLst>
        <pc:picChg chg="add mod">
          <ac:chgData name="Dragana Ristic" userId="87700855897c5d02" providerId="LiveId" clId="{90970B2E-E6D4-4AF6-AE62-95457CF9140B}" dt="2020-09-16T14:28:28.628" v="8"/>
          <ac:picMkLst>
            <pc:docMk/>
            <pc:sldMk cId="0" sldId="416"/>
            <ac:picMk id="2" creationId="{65E38DBB-020B-4BD5-90F3-3C29494BD054}"/>
          </ac:picMkLst>
        </pc:picChg>
      </pc:sldChg>
      <pc:sldChg chg="addSp modSp">
        <pc:chgData name="Dragana Ristic" userId="87700855897c5d02" providerId="LiveId" clId="{90970B2E-E6D4-4AF6-AE62-95457CF9140B}" dt="2020-09-16T14:29:21.246" v="9"/>
        <pc:sldMkLst>
          <pc:docMk/>
          <pc:sldMk cId="0" sldId="417"/>
        </pc:sldMkLst>
        <pc:picChg chg="add mod">
          <ac:chgData name="Dragana Ristic" userId="87700855897c5d02" providerId="LiveId" clId="{90970B2E-E6D4-4AF6-AE62-95457CF9140B}" dt="2020-09-16T14:29:21.246" v="9"/>
          <ac:picMkLst>
            <pc:docMk/>
            <pc:sldMk cId="0" sldId="417"/>
            <ac:picMk id="2" creationId="{BD680C74-5320-4E1B-AA62-4E466509F6D4}"/>
          </ac:picMkLst>
        </pc:picChg>
      </pc:sldChg>
      <pc:sldChg chg="addSp modSp">
        <pc:chgData name="Dragana Ristic" userId="87700855897c5d02" providerId="LiveId" clId="{90970B2E-E6D4-4AF6-AE62-95457CF9140B}" dt="2020-09-16T14:29:38.832" v="10"/>
        <pc:sldMkLst>
          <pc:docMk/>
          <pc:sldMk cId="0" sldId="418"/>
        </pc:sldMkLst>
        <pc:picChg chg="add mod">
          <ac:chgData name="Dragana Ristic" userId="87700855897c5d02" providerId="LiveId" clId="{90970B2E-E6D4-4AF6-AE62-95457CF9140B}" dt="2020-09-16T14:29:38.832" v="10"/>
          <ac:picMkLst>
            <pc:docMk/>
            <pc:sldMk cId="0" sldId="418"/>
            <ac:picMk id="2" creationId="{8CE989D3-F71C-43AD-97C7-48B3469FBDBF}"/>
          </ac:picMkLst>
        </pc:picChg>
      </pc:sldChg>
      <pc:sldChg chg="addSp delSp modSp modTransition modAnim">
        <pc:chgData name="Dragana Ristic" userId="87700855897c5d02" providerId="LiveId" clId="{90970B2E-E6D4-4AF6-AE62-95457CF9140B}" dt="2020-09-16T14:30:53.718" v="12"/>
        <pc:sldMkLst>
          <pc:docMk/>
          <pc:sldMk cId="0" sldId="419"/>
        </pc:sldMkLst>
        <pc:picChg chg="add del mod">
          <ac:chgData name="Dragana Ristic" userId="87700855897c5d02" providerId="LiveId" clId="{90970B2E-E6D4-4AF6-AE62-95457CF9140B}" dt="2020-09-16T14:29:55.671" v="11"/>
          <ac:picMkLst>
            <pc:docMk/>
            <pc:sldMk cId="0" sldId="419"/>
            <ac:picMk id="2" creationId="{137F833A-8A5E-40AC-B2D9-43A8DC14E8A6}"/>
          </ac:picMkLst>
        </pc:picChg>
        <pc:picChg chg="add mod">
          <ac:chgData name="Dragana Ristic" userId="87700855897c5d02" providerId="LiveId" clId="{90970B2E-E6D4-4AF6-AE62-95457CF9140B}" dt="2020-09-16T14:30:53.718" v="12"/>
          <ac:picMkLst>
            <pc:docMk/>
            <pc:sldMk cId="0" sldId="419"/>
            <ac:picMk id="3" creationId="{0EB3242F-3A3E-4745-A2D5-4A7004FF3822}"/>
          </ac:picMkLst>
        </pc:picChg>
      </pc:sldChg>
      <pc:sldChg chg="del">
        <pc:chgData name="Dragana Ristic" userId="87700855897c5d02" providerId="LiveId" clId="{90970B2E-E6D4-4AF6-AE62-95457CF9140B}" dt="2020-09-16T15:52:57.869" v="22" actId="47"/>
        <pc:sldMkLst>
          <pc:docMk/>
          <pc:sldMk cId="0" sldId="420"/>
        </pc:sldMkLst>
      </pc:sldChg>
      <pc:sldChg chg="del">
        <pc:chgData name="Dragana Ristic" userId="87700855897c5d02" providerId="LiveId" clId="{90970B2E-E6D4-4AF6-AE62-95457CF9140B}" dt="2020-09-16T15:53:07.742" v="34" actId="47"/>
        <pc:sldMkLst>
          <pc:docMk/>
          <pc:sldMk cId="0" sldId="431"/>
        </pc:sldMkLst>
      </pc:sldChg>
      <pc:sldChg chg="del">
        <pc:chgData name="Dragana Ristic" userId="87700855897c5d02" providerId="LiveId" clId="{90970B2E-E6D4-4AF6-AE62-95457CF9140B}" dt="2020-09-16T15:52:59.787" v="26" actId="47"/>
        <pc:sldMkLst>
          <pc:docMk/>
          <pc:sldMk cId="0" sldId="470"/>
        </pc:sldMkLst>
      </pc:sldChg>
      <pc:sldChg chg="del">
        <pc:chgData name="Dragana Ristic" userId="87700855897c5d02" providerId="LiveId" clId="{90970B2E-E6D4-4AF6-AE62-95457CF9140B}" dt="2020-09-16T15:53:00.971" v="29" actId="47"/>
        <pc:sldMkLst>
          <pc:docMk/>
          <pc:sldMk cId="0" sldId="471"/>
        </pc:sldMkLst>
      </pc:sldChg>
      <pc:sldChg chg="del">
        <pc:chgData name="Dragana Ristic" userId="87700855897c5d02" providerId="LiveId" clId="{90970B2E-E6D4-4AF6-AE62-95457CF9140B}" dt="2020-09-16T15:53:05.322" v="32" actId="47"/>
        <pc:sldMkLst>
          <pc:docMk/>
          <pc:sldMk cId="0" sldId="472"/>
        </pc:sldMkLst>
      </pc:sldChg>
      <pc:sldChg chg="add del">
        <pc:chgData name="Dragana Ristic" userId="87700855897c5d02" providerId="LiveId" clId="{90970B2E-E6D4-4AF6-AE62-95457CF9140B}" dt="2020-09-16T15:57:26.906" v="37" actId="47"/>
        <pc:sldMkLst>
          <pc:docMk/>
          <pc:sldMk cId="1403539954" sldId="472"/>
        </pc:sldMkLst>
      </pc:sldChg>
      <pc:sldChg chg="del">
        <pc:chgData name="Dragana Ristic" userId="87700855897c5d02" providerId="LiveId" clId="{90970B2E-E6D4-4AF6-AE62-95457CF9140B}" dt="2020-09-16T15:53:05.755" v="33" actId="47"/>
        <pc:sldMkLst>
          <pc:docMk/>
          <pc:sldMk cId="0" sldId="473"/>
        </pc:sldMkLst>
      </pc:sldChg>
      <pc:sldChg chg="del">
        <pc:chgData name="Dragana Ristic" userId="87700855897c5d02" providerId="LiveId" clId="{90970B2E-E6D4-4AF6-AE62-95457CF9140B}" dt="2020-09-16T15:53:00.087" v="27" actId="47"/>
        <pc:sldMkLst>
          <pc:docMk/>
          <pc:sldMk cId="0" sldId="474"/>
        </pc:sldMkLst>
      </pc:sldChg>
      <pc:sldChg chg="del ord">
        <pc:chgData name="Dragana Ristic" userId="87700855897c5d02" providerId="LiveId" clId="{90970B2E-E6D4-4AF6-AE62-95457CF9140B}" dt="2020-09-16T15:52:59.172" v="24" actId="47"/>
        <pc:sldMkLst>
          <pc:docMk/>
          <pc:sldMk cId="0" sldId="475"/>
        </pc:sldMkLst>
      </pc:sldChg>
      <pc:sldChg chg="del ord">
        <pc:chgData name="Dragana Ristic" userId="87700855897c5d02" providerId="LiveId" clId="{90970B2E-E6D4-4AF6-AE62-95457CF9140B}" dt="2020-09-16T15:52:58.715" v="23" actId="47"/>
        <pc:sldMkLst>
          <pc:docMk/>
          <pc:sldMk cId="0" sldId="476"/>
        </pc:sldMkLst>
      </pc:sldChg>
      <pc:sldChg chg="del ord">
        <pc:chgData name="Dragana Ristic" userId="87700855897c5d02" providerId="LiveId" clId="{90970B2E-E6D4-4AF6-AE62-95457CF9140B}" dt="2020-09-16T15:52:59.457" v="25" actId="47"/>
        <pc:sldMkLst>
          <pc:docMk/>
          <pc:sldMk cId="0" sldId="477"/>
        </pc:sldMkLst>
      </pc:sldChg>
      <pc:sldChg chg="del">
        <pc:chgData name="Dragana Ristic" userId="87700855897c5d02" providerId="LiveId" clId="{90970B2E-E6D4-4AF6-AE62-95457CF9140B}" dt="2020-09-16T15:53:01.384" v="30" actId="47"/>
        <pc:sldMkLst>
          <pc:docMk/>
          <pc:sldMk cId="0" sldId="478"/>
        </pc:sldMkLst>
      </pc:sldChg>
      <pc:sldChg chg="del ord">
        <pc:chgData name="Dragana Ristic" userId="87700855897c5d02" providerId="LiveId" clId="{90970B2E-E6D4-4AF6-AE62-95457CF9140B}" dt="2020-09-16T15:52:57.505" v="21" actId="47"/>
        <pc:sldMkLst>
          <pc:docMk/>
          <pc:sldMk cId="0" sldId="479"/>
        </pc:sldMkLst>
      </pc:sldChg>
      <pc:sldChg chg="del">
        <pc:chgData name="Dragana Ristic" userId="87700855897c5d02" providerId="LiveId" clId="{90970B2E-E6D4-4AF6-AE62-95457CF9140B}" dt="2020-09-16T15:53:00.375" v="28" actId="47"/>
        <pc:sldMkLst>
          <pc:docMk/>
          <pc:sldMk cId="0" sldId="481"/>
        </pc:sldMkLst>
      </pc:sldChg>
      <pc:sldChg chg="add">
        <pc:chgData name="Dragana Ristic" userId="87700855897c5d02" providerId="LiveId" clId="{90970B2E-E6D4-4AF6-AE62-95457CF9140B}" dt="2020-09-16T15:57:23.629" v="36"/>
        <pc:sldMkLst>
          <pc:docMk/>
          <pc:sldMk cId="3211767619" sldId="484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xmlns="" id="{75088B70-7547-42C4-BD9F-363E0B058D0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xmlns="" id="{BD0B82B1-091F-4265-B017-7ED37C92460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>
            <a:extLst>
              <a:ext uri="{FF2B5EF4-FFF2-40B4-BE49-F238E27FC236}">
                <a16:creationId xmlns:a16="http://schemas.microsoft.com/office/drawing/2014/main" xmlns="" id="{3A1C83E6-5EB3-4933-8677-747D597C5713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Prelomi vrata butne kosti</a:t>
            </a:r>
          </a:p>
        </p:txBody>
      </p:sp>
      <p:sp>
        <p:nvSpPr>
          <p:cNvPr id="14341" name="Rectangle 5">
            <a:extLst>
              <a:ext uri="{FF2B5EF4-FFF2-40B4-BE49-F238E27FC236}">
                <a16:creationId xmlns:a16="http://schemas.microsoft.com/office/drawing/2014/main" xmlns="" id="{AA528B7D-F340-43F4-9E2A-50D6FFB7D6DB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anose="02020603050405020304" pitchFamily="18" charset="0"/>
              </a:defRPr>
            </a:lvl1pPr>
          </a:lstStyle>
          <a:p>
            <a:fld id="{975BDD98-3F3E-4810-8EB4-DFD2BAF0AE8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xmlns="" id="{FB63C586-59DD-4DA7-BD40-2399132AA72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xmlns="" id="{86A7DDFA-72CC-44B6-80E9-30B44C7F5C3B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80" name="Rectangle 4">
            <a:extLst>
              <a:ext uri="{FF2B5EF4-FFF2-40B4-BE49-F238E27FC236}">
                <a16:creationId xmlns:a16="http://schemas.microsoft.com/office/drawing/2014/main" xmlns="" id="{A864DF8C-7601-4C71-B060-58FC9AB35035}"/>
              </a:ext>
            </a:extLst>
          </p:cNvPr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857250" y="685800"/>
            <a:ext cx="5143500" cy="34290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Rectangle 5">
            <a:extLst>
              <a:ext uri="{FF2B5EF4-FFF2-40B4-BE49-F238E27FC236}">
                <a16:creationId xmlns:a16="http://schemas.microsoft.com/office/drawing/2014/main" xmlns="" id="{D92A1E49-A74A-4CB1-85F8-770FC5F815F1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xmlns="" id="{7C23AC44-4E42-4D00-969D-430F16D5662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>
            <a:extLst>
              <a:ext uri="{FF2B5EF4-FFF2-40B4-BE49-F238E27FC236}">
                <a16:creationId xmlns:a16="http://schemas.microsoft.com/office/drawing/2014/main" xmlns="" id="{699AFF28-E524-460D-9B6C-2AF1C6CF088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1A039BF-A8BA-458B-B539-10E59B16FE9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130432"/>
            <a:ext cx="874395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r-Latn-C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43050" y="3886200"/>
            <a:ext cx="72009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sr-Latn-C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366E71F-38C9-42ED-B139-79C0E92FEF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548F0-3B0A-4AFB-9323-8976D43B8849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21289F9-C42C-4710-BCBD-BD247912AE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D221FA0-CD9B-4015-A69B-9566F560D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0DB5D0-9853-4E23-B145-D5478BE6152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8953354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r-Latn-C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C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12EFF0C-5043-46F7-959F-BC21198839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8A185E-30C5-4E6E-AA3E-98270BDD6E85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191704A-0EFA-4BF7-8798-EF5ADE8B0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7E6FA9E-6530-4A6D-8FC6-553CCF2C30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D1BE87-12C9-4F60-AC8E-7A6A4779B13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3983770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90338" y="274645"/>
            <a:ext cx="2603897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r-Latn-C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648" y="274645"/>
            <a:ext cx="7640241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C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7945FF2-F7C8-4DF1-A23A-9AE480D1A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FAC028-C34D-4A63-A6C2-C3640D94B517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45B7CCB-6F0D-4E91-8027-6392EB92A6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A89F256-07E2-499E-B721-8DD52E3BF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7929BA-C194-41DD-AD77-A2DA3A2B521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40606788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14350" y="457200"/>
            <a:ext cx="9258300" cy="5410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C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F52BB103-6CA2-4C02-886A-3BFABCF09EF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514725" y="6248400"/>
            <a:ext cx="325755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43E07E71-4D9D-4E8C-ADEC-BDB28384865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7372350" y="6248400"/>
            <a:ext cx="2400300" cy="457200"/>
          </a:xfrm>
        </p:spPr>
        <p:txBody>
          <a:bodyPr/>
          <a:lstStyle>
            <a:lvl1pPr>
              <a:defRPr/>
            </a:lvl1pPr>
          </a:lstStyle>
          <a:p>
            <a:fld id="{5B7FFD9E-EAA0-4188-A90A-7239048B3EF0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2E08F96-F5B7-4B05-91EA-E6B0852CB18C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514350" y="6245225"/>
            <a:ext cx="24003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C6F1B2-FFA6-4D71-AEBF-31EF8832AAEB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711088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9258300" cy="1371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r-Latn-C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14350" y="1981200"/>
            <a:ext cx="4552950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C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9700" y="1981200"/>
            <a:ext cx="4552950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C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22FDAFA-0142-41B2-B039-EDD40160BFB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514725" y="6248400"/>
            <a:ext cx="325755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5378952-214C-46C8-A5E3-833FF1494C1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7372350" y="6248400"/>
            <a:ext cx="2400300" cy="457200"/>
          </a:xfrm>
        </p:spPr>
        <p:txBody>
          <a:bodyPr/>
          <a:lstStyle>
            <a:lvl1pPr>
              <a:defRPr/>
            </a:lvl1pPr>
          </a:lstStyle>
          <a:p>
            <a:fld id="{55B3EBF7-1F7F-4611-B156-B33768E06BBC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A153FAA7-52EE-4A5B-91B8-0BF02FBF80FA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514350" y="6245225"/>
            <a:ext cx="24003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9319D7-9A47-42C9-8001-D50255752C3B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1986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C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DF829F7-73FB-4332-9533-B36DE8285C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C4D958-F9E8-49F4-8411-7CC5D823F1F2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7D31FD9-D99A-4871-8474-C46A04248B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68B2857-69D1-4561-B0DC-B76D3AA247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987190-A7B7-4D35-B7A1-2C7D2610B09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645254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602" y="4406907"/>
            <a:ext cx="874395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sr-Latn-C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602" y="2906713"/>
            <a:ext cx="874395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762F071-6330-49C9-B3A4-BA4B531C02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CD536-DEA3-4969-AACF-0A1C6E196C78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70705E1-8D21-4465-8141-A23F125AA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6D59F23-FE24-4DA9-A6C7-15EAF2D80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59C3F0-52B0-4A06-B836-EC07D31EAA4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754340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8647" y="1600206"/>
            <a:ext cx="512206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C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72162" y="1600206"/>
            <a:ext cx="512206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CS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768DF104-F330-4E9D-8622-629AE2B0D4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9621E0-2A8D-4B54-9B96-F1950C0213A8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A30FCAF4-B65E-4949-A2C3-C3D578A80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1C9D27A6-BF32-4397-8C03-77AC11FAC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040EC7-A9E9-4289-84BB-517D197510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3167743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274638"/>
            <a:ext cx="92583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sr-Latn-C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0" y="1535113"/>
            <a:ext cx="454521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" y="2174875"/>
            <a:ext cx="454521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C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25657" y="1535113"/>
            <a:ext cx="454699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25657" y="2174875"/>
            <a:ext cx="454699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CS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xmlns="" id="{F4628643-BC61-4EFA-BDC5-42C984175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1B1E2B-2109-4D49-8E7E-1EBABD4B7CC2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xmlns="" id="{5A750531-0DDA-4DD7-A331-CD648A8B6B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xmlns="" id="{64E1F459-9765-485E-AF4E-E6EF070D3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2EA961-35FA-4AC1-A73D-608C0A89944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3875702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r-Latn-CS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xmlns="" id="{EDC15C55-51ED-4394-BCBF-D806036453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8623D-9B05-4402-8209-AD07E645379C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xmlns="" id="{8CCE6022-AAC5-4562-9CEE-9025A51CE4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394C39CF-7F11-4199-90D7-70FB09495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5D2F59-5EED-431D-958F-1E287A2A31D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33815113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xmlns="" id="{A9EA9310-CB46-4E94-BF6E-ECEA42D62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482024-D890-45B0-A9CA-4B8B97E244BA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xmlns="" id="{9B58765A-2CDB-4DE9-AEC3-75CF911F8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9E8E886E-8897-4E89-A45A-CC444AFD4B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6A485A-12C3-4DDE-A3EF-A8B19BD520F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264657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4" y="273050"/>
            <a:ext cx="338435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931" y="273057"/>
            <a:ext cx="575071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C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4" y="1435103"/>
            <a:ext cx="338435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8187D023-7C6A-4695-A489-D7CF00A521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BDD4C4-E299-4908-B387-951D64BD1E2C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98B40845-034F-44AD-B038-69ECAA623D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A63B0EA7-393C-49BE-897C-511BE27CC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35C15B-B079-4AF1-9B44-8F5DF39DF39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7677200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6324" y="4800600"/>
            <a:ext cx="6172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sr-Latn-C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16324" y="612775"/>
            <a:ext cx="6172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r-Latn-C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6324" y="5367338"/>
            <a:ext cx="6172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10D8A078-C7B1-4E50-96EC-646B9143F4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DCB557-035E-4562-8518-6663211CD211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79B1AE84-38A6-4300-BF00-64A7DBE63E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4B45DC9E-FF4C-480E-9747-3DBE1D7CCB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060459-5300-4BFA-99A7-E4E6BB8D438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741678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xmlns="" id="{8BB33679-D82D-40A0-B20D-0AEFC9A594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514350" y="274638"/>
            <a:ext cx="92583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sr-Latn-RS"/>
              <a:t>Click to edit Master title style</a:t>
            </a:r>
            <a:endParaRPr lang="sr-Latn-CS" altLang="sr-Latn-R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xmlns="" id="{1868337B-0AD1-41AA-B0D3-E577D4FDF9E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514350" y="1600200"/>
            <a:ext cx="92583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sr-Latn-RS"/>
              <a:t>Click to edit Master text styles</a:t>
            </a:r>
          </a:p>
          <a:p>
            <a:pPr lvl="1"/>
            <a:r>
              <a:rPr lang="en-US" altLang="sr-Latn-RS"/>
              <a:t>Second level</a:t>
            </a:r>
          </a:p>
          <a:p>
            <a:pPr lvl="2"/>
            <a:r>
              <a:rPr lang="en-US" altLang="sr-Latn-RS"/>
              <a:t>Third level</a:t>
            </a:r>
          </a:p>
          <a:p>
            <a:pPr lvl="3"/>
            <a:r>
              <a:rPr lang="en-US" altLang="sr-Latn-RS"/>
              <a:t>Fourth level</a:t>
            </a:r>
          </a:p>
          <a:p>
            <a:pPr lvl="4"/>
            <a:r>
              <a:rPr lang="en-US" altLang="sr-Latn-RS"/>
              <a:t>Fifth level</a:t>
            </a:r>
            <a:endParaRPr lang="sr-Latn-CS" altLang="sr-Latn-R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85D0C27-EB3F-4BBC-AD66-ABB950ED5D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14350" y="6356350"/>
            <a:ext cx="2400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89943A93-3043-4C92-81CF-CDC3BD8F2D9E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49BAC6D-9FED-445E-B0C0-A3AA7EBD14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514725" y="6356350"/>
            <a:ext cx="32575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0A3B752-B9D0-40D3-ACF2-E337D18813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72350" y="6356350"/>
            <a:ext cx="24003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38B78E3-CF6A-4564-B7C0-53381BF7142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1" r:id="rId1"/>
    <p:sldLayoutId id="2147483882" r:id="rId2"/>
    <p:sldLayoutId id="2147483883" r:id="rId3"/>
    <p:sldLayoutId id="2147483884" r:id="rId4"/>
    <p:sldLayoutId id="2147483885" r:id="rId5"/>
    <p:sldLayoutId id="2147483886" r:id="rId6"/>
    <p:sldLayoutId id="2147483887" r:id="rId7"/>
    <p:sldLayoutId id="2147483888" r:id="rId8"/>
    <p:sldLayoutId id="2147483889" r:id="rId9"/>
    <p:sldLayoutId id="2147483890" r:id="rId10"/>
    <p:sldLayoutId id="2147483891" r:id="rId11"/>
    <p:sldLayoutId id="2147483892" r:id="rId12"/>
    <p:sldLayoutId id="2147483893" r:id="rId13"/>
  </p:sldLayoutIdLst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mailto:DRENA@U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F991F88-A7D8-465F-AEFD-47CA91E6B57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Latn-RS" dirty="0"/>
              <a:t>Zapaljenski procesi u ortopedskoj hirurgiji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004A178C-EBD5-4B1A-835C-83108289835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Latn-RS" sz="3600" dirty="0"/>
              <a:t>Branko Ristić</a:t>
            </a:r>
          </a:p>
          <a:p>
            <a:r>
              <a:rPr lang="sr-Latn-RS" sz="2000" dirty="0"/>
              <a:t>FMN Kragujevac</a:t>
            </a:r>
          </a:p>
          <a:p>
            <a:r>
              <a:rPr lang="sr-Latn-RS" sz="2000" dirty="0"/>
              <a:t>KC Kragujevac</a:t>
            </a:r>
          </a:p>
          <a:p>
            <a:r>
              <a:rPr lang="en-GB" sz="2000" dirty="0"/>
              <a:t>https://repozitorij.mef.unizg.hr/islandora/object/mef:498/datastream/PDF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3E7EDC5-C305-4656-85C9-4A9964ED6A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64548F0-3B0A-4AFB-9323-8976D43B8849}" type="datetime1">
              <a:rPr lang="en-US" smtClean="0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AA778CCC-5EA9-4D87-9493-3B17B5CE0C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DB5D0-9853-4E23-B145-D5478BE6152C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651499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6450"/>
    </mc:Choice>
    <mc:Fallback>
      <p:transition spd="slow" advTm="645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xmlns="" id="{CA57D975-3390-4014-8430-792FC10F96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altLang="sr-Latn-RS"/>
              <a:t>Otvoreni prelomi</a:t>
            </a:r>
            <a:endParaRPr lang="en-US" altLang="sr-Latn-RS"/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xmlns="" id="{ABD41DEE-7423-40C6-95F8-A1D794BFDC9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47700" y="2667000"/>
            <a:ext cx="9258300" cy="32766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sr-Latn-CS" altLang="sr-Latn-RS" sz="4000"/>
              <a:t>kontaminacija</a:t>
            </a:r>
            <a:endParaRPr lang="en-US" altLang="sr-Latn-RS" sz="4000"/>
          </a:p>
          <a:p>
            <a:pPr algn="ctr" eaLnBrk="1" hangingPunct="1">
              <a:buFontTx/>
              <a:buNone/>
            </a:pPr>
            <a:r>
              <a:rPr lang="sr-Latn-CS" altLang="sr-Latn-RS" sz="4000"/>
              <a:t>devaskularizacija</a:t>
            </a:r>
            <a:endParaRPr lang="en-US" altLang="sr-Latn-RS" sz="4000"/>
          </a:p>
          <a:p>
            <a:pPr algn="ctr" eaLnBrk="1" hangingPunct="1">
              <a:buFontTx/>
              <a:buNone/>
            </a:pPr>
            <a:r>
              <a:rPr lang="sr-Latn-CS" altLang="sr-Latn-RS" sz="4000"/>
              <a:t>kominucija</a:t>
            </a:r>
            <a:endParaRPr lang="en-US" altLang="sr-Latn-RS" sz="4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9970"/>
    </mc:Choice>
    <mc:Fallback>
      <p:transition spd="slow" advTm="2997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xmlns="" id="{9F8FDAB5-EFA7-4F26-A756-E0C465E6F63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sr-Latn-RS"/>
              <a:t>Treatment </a:t>
            </a:r>
            <a:r>
              <a:rPr lang="en-US" altLang="sr-Latn-RS">
                <a:sym typeface="Wingdings" panose="05000000000000000000" pitchFamily="2" charset="2"/>
              </a:rPr>
              <a:t> Preven</a:t>
            </a:r>
            <a:r>
              <a:rPr lang="sr-Latn-CS" altLang="sr-Latn-RS">
                <a:sym typeface="Wingdings" panose="05000000000000000000" pitchFamily="2" charset="2"/>
              </a:rPr>
              <a:t>cija</a:t>
            </a:r>
            <a:endParaRPr lang="en-US" altLang="sr-Latn-RS"/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xmlns="" id="{43ECCEC7-F806-4735-8028-08EDD276E40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sr-Latn-RS"/>
              <a:t>Iriga</a:t>
            </a:r>
            <a:r>
              <a:rPr lang="sr-Latn-CS" altLang="sr-Latn-RS"/>
              <a:t>cija</a:t>
            </a:r>
            <a:endParaRPr lang="en-US" altLang="sr-Latn-RS"/>
          </a:p>
          <a:p>
            <a:pPr eaLnBrk="1" hangingPunct="1"/>
            <a:r>
              <a:rPr lang="en-US" altLang="sr-Latn-RS"/>
              <a:t>Debridement – </a:t>
            </a:r>
            <a:r>
              <a:rPr lang="sr-Latn-CS" altLang="sr-Latn-RS"/>
              <a:t>dok se ne otkloni ne</a:t>
            </a:r>
            <a:r>
              <a:rPr lang="en-US" altLang="sr-Latn-RS"/>
              <a:t>vi</a:t>
            </a:r>
            <a:r>
              <a:rPr lang="sr-Latn-CS" altLang="sr-Latn-RS"/>
              <a:t>j</a:t>
            </a:r>
            <a:r>
              <a:rPr lang="en-US" altLang="sr-Latn-RS"/>
              <a:t>abl</a:t>
            </a:r>
            <a:r>
              <a:rPr lang="sr-Latn-CS" altLang="sr-Latn-RS"/>
              <a:t>no</a:t>
            </a:r>
            <a:r>
              <a:rPr lang="en-US" altLang="sr-Latn-RS"/>
              <a:t> t</a:t>
            </a:r>
            <a:r>
              <a:rPr lang="sr-Latn-CS" altLang="sr-Latn-RS"/>
              <a:t>k</a:t>
            </a:r>
            <a:r>
              <a:rPr lang="en-US" altLang="sr-Latn-RS"/>
              <a:t>i</a:t>
            </a:r>
            <a:r>
              <a:rPr lang="sr-Latn-CS" altLang="sr-Latn-RS"/>
              <a:t>vo</a:t>
            </a:r>
            <a:endParaRPr lang="en-US" altLang="sr-Latn-RS"/>
          </a:p>
          <a:p>
            <a:pPr eaLnBrk="1" hangingPunct="1"/>
            <a:r>
              <a:rPr lang="sr-Latn-CS" altLang="sr-Latn-RS"/>
              <a:t>Pokrivanje rane</a:t>
            </a:r>
            <a:endParaRPr lang="en-US" altLang="sr-Latn-RS"/>
          </a:p>
          <a:p>
            <a:pPr eaLnBrk="1" hangingPunct="1"/>
            <a:r>
              <a:rPr lang="sr-Latn-CS" altLang="sr-Latn-RS"/>
              <a:t>Stabilna fiksacija preloma</a:t>
            </a:r>
          </a:p>
          <a:p>
            <a:pPr eaLnBrk="1" hangingPunct="1"/>
            <a:r>
              <a:rPr lang="sr-Latn-CS" altLang="sr-Latn-RS"/>
              <a:t>M</a:t>
            </a:r>
            <a:r>
              <a:rPr lang="en-US" altLang="sr-Latn-RS"/>
              <a:t>ana</a:t>
            </a:r>
            <a:r>
              <a:rPr lang="sr-Latn-CS" altLang="sr-Latn-RS"/>
              <a:t>dž</a:t>
            </a:r>
            <a:r>
              <a:rPr lang="en-US" altLang="sr-Latn-RS"/>
              <a:t>ment</a:t>
            </a:r>
            <a:r>
              <a:rPr lang="sr-Latn-CS" altLang="sr-Latn-RS"/>
              <a:t> mrtvog prostora</a:t>
            </a:r>
            <a:endParaRPr lang="en-US" altLang="sr-Latn-RS"/>
          </a:p>
          <a:p>
            <a:pPr eaLnBrk="1" hangingPunct="1"/>
            <a:r>
              <a:rPr lang="en-US" altLang="sr-Latn-RS"/>
              <a:t>Antibiotic</a:t>
            </a:r>
            <a:r>
              <a:rPr lang="sr-Latn-CS" altLang="sr-Latn-RS"/>
              <a:t>i</a:t>
            </a:r>
            <a:endParaRPr lang="en-US" altLang="sr-Latn-RS"/>
          </a:p>
          <a:p>
            <a:pPr eaLnBrk="1" hangingPunct="1">
              <a:buFont typeface="Arial" panose="020B0604020202020204" pitchFamily="34" charset="0"/>
              <a:buNone/>
            </a:pPr>
            <a:endParaRPr lang="en-US" altLang="sr-Latn-R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16611"/>
    </mc:Choice>
    <mc:Fallback>
      <p:transition spd="slow" advTm="116611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9050204-4644-4FFF-8661-E6DF9DF909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Jatrogeni osteomijelitis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A2AE1B0-B3A5-44C3-AD14-384701302A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A1B442D-287F-4EB1-9E9A-A681CA4B46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BC4D958-F9E8-49F4-8411-7CC5D823F1F2}" type="datetime1">
              <a:rPr lang="en-US" smtClean="0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4F12F214-6140-4AD8-A9D3-C90499897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87190-A7B7-4D35-B7A1-2C7D2610B097}" type="slidenum">
              <a:rPr lang="en-US" altLang="en-US" smtClean="0"/>
              <a:pPr/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4156120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8866"/>
    </mc:Choice>
    <mc:Fallback>
      <p:transition spd="slow" advTm="28866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2">
            <a:extLst>
              <a:ext uri="{FF2B5EF4-FFF2-40B4-BE49-F238E27FC236}">
                <a16:creationId xmlns:a16="http://schemas.microsoft.com/office/drawing/2014/main" xmlns="" id="{F6B3A956-0AEB-4154-A8D1-A8D212CC5DE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/>
              <a:t>AKUTNI HEMATOGENI OSTEOMIJELITIS (AHOM)</a:t>
            </a:r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xmlns="" id="{C6DABF8B-33E3-4966-BED9-41974EC272B4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sr-Latn-CS" altLang="sr-Latn-RS"/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sr-Latn-RS"/>
              <a:t>AHOM je akutno infektivno oboljenje kostiju koje nastaje hematogenom invazijom ko</a:t>
            </a:r>
            <a:r>
              <a:rPr lang="sr-Latn-CS" altLang="sr-Latn-RS"/>
              <a:t>š</a:t>
            </a:r>
            <a:r>
              <a:rPr lang="en-US" altLang="sr-Latn-RS"/>
              <a:t>tanog tkiva piogenim agensom.</a:t>
            </a:r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xmlns="" id="{D0B55427-1515-4D25-9B64-14AF2504ED0F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96C5453-2295-4BA5-A392-5A9A337EA502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xmlns="" id="{EC19FC34-F952-48AD-B768-3B8860D171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E642CDC-FFFC-4D1F-A07C-3CA10A8DD301}" type="slidenum">
              <a:rPr lang="en-US" altLang="en-US">
                <a:solidFill>
                  <a:srgbClr val="898989"/>
                </a:solidFill>
              </a:rPr>
              <a:pPr/>
              <a:t>13</a:t>
            </a:fld>
            <a:endParaRPr lang="en-US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4570"/>
    </mc:Choice>
    <mc:Fallback>
      <p:transition spd="slow" advTm="2457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xmlns="" id="{1A318552-47F7-4BE9-B6A8-E41609D3C1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sr-Latn-RS" altLang="sr-Latn-RS"/>
          </a:p>
        </p:txBody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xmlns="" id="{AB4A6A80-6407-4F63-86BC-11E49EFD621E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sr-Latn-CS" altLang="sr-Latn-RS"/>
          </a:p>
          <a:p>
            <a:pPr eaLnBrk="1" hangingPunct="1"/>
            <a:r>
              <a:rPr lang="en-US" altLang="sr-Latn-RS"/>
              <a:t>de</a:t>
            </a:r>
            <a:r>
              <a:rPr lang="sr-Latn-CS" altLang="sr-Latn-RS"/>
              <a:t>č</a:t>
            </a:r>
            <a:r>
              <a:rPr lang="en-US" altLang="sr-Latn-RS"/>
              <a:t>ji uzrast</a:t>
            </a:r>
          </a:p>
          <a:p>
            <a:pPr eaLnBrk="1" hangingPunct="1"/>
            <a:endParaRPr lang="sr-Latn-CS" altLang="sr-Latn-RS"/>
          </a:p>
          <a:p>
            <a:pPr eaLnBrk="1" hangingPunct="1"/>
            <a:r>
              <a:rPr lang="en-US" altLang="sr-Latn-RS"/>
              <a:t>metafize brzo rastu</a:t>
            </a:r>
            <a:r>
              <a:rPr lang="sr-Latn-CS" altLang="sr-Latn-RS"/>
              <a:t>ć</a:t>
            </a:r>
            <a:r>
              <a:rPr lang="en-US" altLang="sr-Latn-RS"/>
              <a:t>ih dugih kostiju</a:t>
            </a:r>
          </a:p>
          <a:p>
            <a:pPr eaLnBrk="1" hangingPunct="1"/>
            <a:endParaRPr lang="sr-Latn-CS" altLang="sr-Latn-RS"/>
          </a:p>
          <a:p>
            <a:pPr eaLnBrk="1" hangingPunct="1"/>
            <a:r>
              <a:rPr lang="en-US" altLang="sr-Latn-RS"/>
              <a:t>femur, tibija, humerus fibula (4/5 svih slu</a:t>
            </a:r>
            <a:r>
              <a:rPr lang="sr-Latn-CS" altLang="sr-Latn-RS"/>
              <a:t>č</a:t>
            </a:r>
            <a:r>
              <a:rPr lang="en-US" altLang="sr-Latn-RS"/>
              <a:t>ajeva)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sr-Latn-RS"/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xmlns="" id="{8C565691-B630-401C-9354-01B65395864A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B56EC70-6458-490C-B759-1A23BF3326D4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xmlns="" id="{5736FF7F-EE2C-4BB9-AA70-BFB1BB7A6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B186781-9D65-4E88-BAD9-2A06296B7CF9}" type="slidenum">
              <a:rPr lang="en-US" altLang="en-US">
                <a:solidFill>
                  <a:srgbClr val="898989"/>
                </a:solidFill>
              </a:rPr>
              <a:pPr/>
              <a:t>14</a:t>
            </a:fld>
            <a:endParaRPr lang="en-US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5672"/>
    </mc:Choice>
    <mc:Fallback>
      <p:transition spd="slow" advTm="25672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xmlns="" id="{30AEE4B9-79E3-4D0C-AA2B-D7047A06295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sr-Latn-RS" altLang="sr-Latn-RS"/>
          </a:p>
        </p:txBody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xmlns="" id="{1E52A96F-7FC7-448F-A9B0-A89263DEB5F9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sr-Latn-RS"/>
              <a:t>bakterijemija + </a:t>
            </a:r>
            <a:endParaRPr lang="sr-Latn-CS" altLang="sr-Latn-RS"/>
          </a:p>
          <a:p>
            <a:pPr eaLnBrk="1" hangingPunct="1">
              <a:buFont typeface="Wingdings" panose="05000000000000000000" pitchFamily="2" charset="2"/>
              <a:buNone/>
            </a:pPr>
            <a:endParaRPr lang="sr-Latn-CS" altLang="sr-Latn-RS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sr-Latn-RS"/>
              <a:t>lokalna trauma ili neki drugi proces na kostima i/ili</a:t>
            </a:r>
            <a:endParaRPr lang="sr-Latn-CS" altLang="sr-Latn-RS"/>
          </a:p>
          <a:p>
            <a:pPr eaLnBrk="1" hangingPunct="1">
              <a:buFont typeface="Wingdings" panose="05000000000000000000" pitchFamily="2" charset="2"/>
              <a:buNone/>
            </a:pPr>
            <a:endParaRPr lang="sr-Latn-CS" altLang="sr-Latn-RS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sr-Latn-RS"/>
              <a:t>anergija (hroni</a:t>
            </a:r>
            <a:r>
              <a:rPr lang="sr-Latn-CS" altLang="sr-Latn-RS"/>
              <a:t>č</a:t>
            </a:r>
            <a:r>
              <a:rPr lang="en-US" altLang="sr-Latn-RS"/>
              <a:t>ne bolesti, malnutricije...) ili </a:t>
            </a:r>
            <a:r>
              <a:rPr lang="sr-Latn-CS" altLang="sr-Latn-RS"/>
              <a:t>								</a:t>
            </a:r>
            <a:r>
              <a:rPr lang="en-US" altLang="sr-Latn-RS"/>
              <a:t>imunodeficijencija </a:t>
            </a:r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xmlns="" id="{1689F74A-FFD2-40DC-A4B5-44500A6DE706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9C328AEF-B9F5-44EE-AA55-F487D1F7488E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xmlns="" id="{E3ADC8AC-8116-47F3-8AA2-5B80BD4AF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B5F9C1D-BAD1-4D11-8A3E-D6A750D027A9}" type="slidenum">
              <a:rPr lang="en-US" altLang="en-US">
                <a:solidFill>
                  <a:srgbClr val="898989"/>
                </a:solidFill>
              </a:rPr>
              <a:pPr/>
              <a:t>15</a:t>
            </a:fld>
            <a:endParaRPr lang="en-US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64994"/>
    </mc:Choice>
    <mc:Fallback>
      <p:transition spd="slow" advTm="64994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xmlns="" id="{61D9297B-9D81-4446-A852-1F15863562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sr-Latn-RS"/>
              <a:t>ETIOLOGIJA</a:t>
            </a:r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xmlns="" id="{A8E8A51B-5F79-4CE5-86F4-2D795AF85A1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0500" y="2057400"/>
            <a:ext cx="9753600" cy="41148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sr-Latn-RS" b="1" i="1"/>
              <a:t>Saphyloccocus aureus</a:t>
            </a:r>
            <a:r>
              <a:rPr lang="en-US" altLang="sr-Latn-RS"/>
              <a:t> </a:t>
            </a:r>
            <a:endParaRPr lang="sr-Latn-CS" altLang="sr-Latn-RS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sr-Latn-CS" altLang="sr-Latn-RS"/>
              <a:t>	</a:t>
            </a:r>
            <a:r>
              <a:rPr lang="en-US" altLang="sr-Latn-RS"/>
              <a:t>naj</a:t>
            </a:r>
            <a:r>
              <a:rPr lang="sr-Latn-CS" altLang="sr-Latn-RS"/>
              <a:t>č</a:t>
            </a:r>
            <a:r>
              <a:rPr lang="en-US" altLang="sr-Latn-RS"/>
              <a:t>e</a:t>
            </a:r>
            <a:r>
              <a:rPr lang="sr-Latn-CS" altLang="sr-Latn-RS"/>
              <a:t>šć</a:t>
            </a:r>
            <a:r>
              <a:rPr lang="en-US" altLang="sr-Latn-RS"/>
              <a:t>i uzro</a:t>
            </a:r>
            <a:r>
              <a:rPr lang="sr-Latn-CS" altLang="sr-Latn-RS"/>
              <a:t>č</a:t>
            </a:r>
            <a:r>
              <a:rPr lang="en-US" altLang="sr-Latn-RS"/>
              <a:t>nik u svim uzrastima (od 60 do 90%).</a:t>
            </a:r>
            <a:endParaRPr lang="sr-Latn-CS" altLang="sr-Latn-RS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sr-Latn-RS"/>
              <a:t> </a:t>
            </a:r>
            <a:endParaRPr lang="sr-Latn-CS" altLang="sr-Latn-RS"/>
          </a:p>
          <a:p>
            <a:pPr lvl="1" eaLnBrk="1" hangingPunct="1"/>
            <a:r>
              <a:rPr lang="en-US" altLang="sr-Latn-RS"/>
              <a:t>novoro</a:t>
            </a:r>
            <a:r>
              <a:rPr lang="sr-Latn-CS" altLang="sr-Latn-RS"/>
              <a:t>đ</a:t>
            </a:r>
            <a:r>
              <a:rPr lang="en-US" altLang="sr-Latn-RS"/>
              <a:t>en</a:t>
            </a:r>
            <a:r>
              <a:rPr lang="sr-Latn-CS" altLang="sr-Latn-RS"/>
              <a:t>č</a:t>
            </a:r>
            <a:r>
              <a:rPr lang="en-US" altLang="sr-Latn-RS"/>
              <a:t>ad: 	</a:t>
            </a:r>
            <a:r>
              <a:rPr lang="en-US" altLang="sr-Latn-RS" i="1"/>
              <a:t>Streptoccocus </a:t>
            </a:r>
            <a:r>
              <a:rPr lang="en-US" altLang="sr-Latn-RS"/>
              <a:t> i G (-) bakterije </a:t>
            </a:r>
          </a:p>
          <a:p>
            <a:pPr lvl="1" eaLnBrk="1" hangingPunct="1"/>
            <a:r>
              <a:rPr lang="en-US" altLang="sr-Latn-RS"/>
              <a:t>odrasli: 	</a:t>
            </a:r>
            <a:r>
              <a:rPr lang="sr-Latn-CS" altLang="sr-Latn-RS"/>
              <a:t>	</a:t>
            </a:r>
            <a:r>
              <a:rPr lang="en-US" altLang="sr-Latn-RS"/>
              <a:t>tela ki</a:t>
            </a:r>
            <a:r>
              <a:rPr lang="sr-Latn-CS" altLang="sr-Latn-RS"/>
              <a:t>č</a:t>
            </a:r>
            <a:r>
              <a:rPr lang="en-US" altLang="sr-Latn-RS"/>
              <a:t>menih pr</a:t>
            </a:r>
            <a:r>
              <a:rPr lang="sr-Latn-CS" altLang="sr-Latn-RS"/>
              <a:t>š</a:t>
            </a:r>
            <a:r>
              <a:rPr lang="en-US" altLang="sr-Latn-RS"/>
              <a:t>ljenova G (-) bakterije;</a:t>
            </a:r>
          </a:p>
          <a:p>
            <a:pPr lvl="1" eaLnBrk="1" hangingPunct="1"/>
            <a:r>
              <a:rPr lang="en-US" altLang="sr-Latn-RS"/>
              <a:t>IV narkomani: 	</a:t>
            </a:r>
            <a:r>
              <a:rPr lang="en-US" altLang="sr-Latn-RS" i="1"/>
              <a:t>Pseudomonas</a:t>
            </a:r>
            <a:r>
              <a:rPr lang="en-US" altLang="sr-Latn-RS"/>
              <a:t>.</a:t>
            </a:r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xmlns="" id="{FCBC0D01-9B01-402C-9DF0-EBE9D622E9FE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A97FEF7-E223-4DF0-991C-8F29A80C2BD4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xmlns="" id="{0EB21740-2AAF-4EF8-8ECC-7A8350889E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55692BE-0651-4818-9FD3-2FB48C10B5F4}" type="slidenum">
              <a:rPr lang="en-US" altLang="en-US">
                <a:solidFill>
                  <a:srgbClr val="898989"/>
                </a:solidFill>
              </a:rPr>
              <a:pPr/>
              <a:t>16</a:t>
            </a:fld>
            <a:endParaRPr lang="en-US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3204"/>
    </mc:Choice>
    <mc:Fallback>
      <p:transition spd="slow" advTm="23204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xmlns="" id="{87FBFC7A-A784-479D-8AB6-343F699A9B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sr-Latn-RS"/>
              <a:t>PATOFIZIOLOGIJA</a:t>
            </a:r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xmlns="" id="{1B8A1916-1C7F-4B32-B8DE-48311CFA2C34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sr-Latn-RS" sz="2400"/>
              <a:t>invazija patogene klice u metafizi </a:t>
            </a:r>
            <a:r>
              <a:rPr lang="en-US" altLang="sr-Latn-RS" sz="2400">
                <a:cs typeface="Times New Roman" panose="02020603050405020304" pitchFamily="18" charset="0"/>
              </a:rPr>
              <a:t>→</a:t>
            </a:r>
            <a:r>
              <a:rPr lang="en-US" altLang="sr-Latn-RS" sz="2400"/>
              <a:t> imflamatorna reakcija </a:t>
            </a:r>
            <a:r>
              <a:rPr lang="en-US" altLang="sr-Latn-RS" sz="2400">
                <a:cs typeface="Times New Roman" panose="02020603050405020304" pitchFamily="18" charset="0"/>
              </a:rPr>
              <a:t>→</a:t>
            </a:r>
            <a:r>
              <a:rPr lang="en-US" altLang="sr-Latn-RS" sz="2400"/>
              <a:t> lokalna nekroza tkiva </a:t>
            </a:r>
            <a:r>
              <a:rPr lang="en-US" altLang="sr-Latn-RS" sz="2400">
                <a:cs typeface="Times New Roman" panose="02020603050405020304" pitchFamily="18" charset="0"/>
              </a:rPr>
              <a:t>→</a:t>
            </a:r>
            <a:r>
              <a:rPr lang="en-US" altLang="sr-Latn-RS" sz="2400"/>
              <a:t> absces </a:t>
            </a:r>
            <a:r>
              <a:rPr lang="en-US" altLang="sr-Latn-RS" sz="2400">
                <a:cs typeface="Times New Roman" panose="02020603050405020304" pitchFamily="18" charset="0"/>
              </a:rPr>
              <a:t>→</a:t>
            </a:r>
            <a:r>
              <a:rPr lang="en-US" altLang="sr-Latn-RS" sz="2400"/>
              <a:t> proboj korteksa ali ne i periosta.</a:t>
            </a:r>
            <a:endParaRPr lang="sr-Latn-CS" altLang="sr-Latn-RS" sz="240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sr-Latn-CS" altLang="sr-Latn-RS" sz="2400" b="1">
                <a:cs typeface="Times New Roman" panose="02020603050405020304" pitchFamily="18" charset="0"/>
              </a:rPr>
              <a:t>		</a:t>
            </a:r>
            <a:r>
              <a:rPr lang="en-US" altLang="sr-Latn-RS" sz="2400" b="1">
                <a:cs typeface="Times New Roman" panose="02020603050405020304" pitchFamily="18" charset="0"/>
              </a:rPr>
              <a:t>↓</a:t>
            </a:r>
          </a:p>
          <a:p>
            <a:pPr eaLnBrk="1" hangingPunct="1"/>
            <a:r>
              <a:rPr lang="en-US" altLang="sr-Latn-RS" sz="2800" b="1"/>
              <a:t>sekvestar</a:t>
            </a:r>
          </a:p>
          <a:p>
            <a:pPr eaLnBrk="1" hangingPunct="1"/>
            <a:r>
              <a:rPr lang="en-US" altLang="sr-Latn-RS" sz="2800" b="1"/>
              <a:t>involukrum</a:t>
            </a:r>
            <a:r>
              <a:rPr lang="en-US" altLang="sr-Latn-RS" sz="2800"/>
              <a:t> </a:t>
            </a:r>
            <a:r>
              <a:rPr lang="en-US" altLang="sr-Latn-RS" sz="2000"/>
              <a:t>(sloj nove kosti)</a:t>
            </a:r>
            <a:r>
              <a:rPr lang="sr-Latn-CS" altLang="sr-Latn-RS" sz="2000"/>
              <a:t> (</a:t>
            </a:r>
            <a:r>
              <a:rPr lang="en-US" altLang="sr-Latn-RS" sz="2000"/>
              <a:t>nastaje hroni</a:t>
            </a:r>
            <a:r>
              <a:rPr lang="sr-Latn-CS" altLang="sr-Latn-RS" sz="2000"/>
              <a:t>č</a:t>
            </a:r>
            <a:r>
              <a:rPr lang="en-US" altLang="sr-Latn-RS" sz="2000"/>
              <a:t>ni OM</a:t>
            </a:r>
            <a:r>
              <a:rPr lang="sr-Latn-CS" altLang="sr-Latn-RS" sz="2000"/>
              <a:t>)</a:t>
            </a:r>
            <a:endParaRPr lang="en-US" altLang="sr-Latn-RS" sz="2000" b="1"/>
          </a:p>
          <a:p>
            <a:pPr eaLnBrk="1" hangingPunct="1"/>
            <a:r>
              <a:rPr lang="en-US" altLang="sr-Latn-RS" sz="2800" b="1"/>
              <a:t>fistula</a:t>
            </a:r>
            <a:r>
              <a:rPr lang="en-US" altLang="sr-Latn-RS" sz="2800"/>
              <a:t> </a:t>
            </a:r>
            <a:r>
              <a:rPr lang="en-US" altLang="sr-Latn-RS" sz="2000"/>
              <a:t>(zapu</a:t>
            </a:r>
            <a:r>
              <a:rPr lang="sr-Latn-CS" altLang="sr-Latn-RS" sz="2000"/>
              <a:t>š</a:t>
            </a:r>
            <a:r>
              <a:rPr lang="en-US" altLang="sr-Latn-RS" sz="2000"/>
              <a:t>teni slu</a:t>
            </a:r>
            <a:r>
              <a:rPr lang="sr-Latn-CS" altLang="sr-Latn-RS" sz="2000"/>
              <a:t>č</a:t>
            </a:r>
            <a:r>
              <a:rPr lang="en-US" altLang="sr-Latn-RS" sz="2000"/>
              <a:t>ajevi) infekcija probija omota</a:t>
            </a:r>
            <a:r>
              <a:rPr lang="sr-Latn-CS" altLang="sr-Latn-RS" sz="2000"/>
              <a:t>č</a:t>
            </a:r>
            <a:r>
              <a:rPr lang="en-US" altLang="sr-Latn-RS" sz="2000"/>
              <a:t> i ko</a:t>
            </a:r>
            <a:r>
              <a:rPr lang="sr-Latn-CS" altLang="sr-Latn-RS" sz="2000"/>
              <a:t>ž</a:t>
            </a:r>
            <a:r>
              <a:rPr lang="en-US" altLang="sr-Latn-RS" sz="2000"/>
              <a:t>u</a:t>
            </a:r>
            <a:endParaRPr lang="sr-Latn-CS" altLang="sr-Latn-RS" sz="2000"/>
          </a:p>
          <a:p>
            <a:pPr lvl="1" eaLnBrk="1" hangingPunct="1"/>
            <a:endParaRPr lang="sr-Latn-CS" altLang="sr-Latn-RS" sz="2400"/>
          </a:p>
          <a:p>
            <a:pPr lvl="1" eaLnBrk="1" hangingPunct="1">
              <a:buFont typeface="Wingdings" panose="05000000000000000000" pitchFamily="2" charset="2"/>
              <a:buNone/>
            </a:pPr>
            <a:r>
              <a:rPr lang="en-US" altLang="sr-Latn-RS" sz="2400"/>
              <a:t>Deca do 18 meseci: infekcija se </a:t>
            </a:r>
            <a:r>
              <a:rPr lang="sr-Latn-CS" altLang="sr-Latn-RS" sz="2400"/>
              <a:t>š</a:t>
            </a:r>
            <a:r>
              <a:rPr lang="en-US" altLang="sr-Latn-RS" sz="2400"/>
              <a:t>iri u epifizu i zahvata zglob</a:t>
            </a:r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xmlns="" id="{3C9477F6-90A3-45F4-81D8-F09605E1AD76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02019F00-9DF0-432A-AFBC-B0AA97167BD8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xmlns="" id="{1D6BDCC1-99DC-4B02-925D-797AFACB6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79B3AE8-1B6E-4D4B-9FA8-937574653236}" type="slidenum">
              <a:rPr lang="en-US" altLang="en-US">
                <a:solidFill>
                  <a:srgbClr val="898989"/>
                </a:solidFill>
              </a:rPr>
              <a:pPr/>
              <a:t>17</a:t>
            </a:fld>
            <a:endParaRPr lang="en-US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56441"/>
    </mc:Choice>
    <mc:Fallback>
      <p:transition spd="slow" advTm="56441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>
            <a:extLst>
              <a:ext uri="{FF2B5EF4-FFF2-40B4-BE49-F238E27FC236}">
                <a16:creationId xmlns:a16="http://schemas.microsoft.com/office/drawing/2014/main" xmlns="" id="{1766A2F0-B3AA-43E0-AD85-D68C6312C86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sr-Latn-RS" altLang="sr-Latn-RS"/>
          </a:p>
        </p:txBody>
      </p:sp>
      <p:sp>
        <p:nvSpPr>
          <p:cNvPr id="20483" name="Rectangle 5">
            <a:extLst>
              <a:ext uri="{FF2B5EF4-FFF2-40B4-BE49-F238E27FC236}">
                <a16:creationId xmlns:a16="http://schemas.microsoft.com/office/drawing/2014/main" xmlns="" id="{A9E2E5EB-07FD-482A-A3C9-EE8CD74A1506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sr-Latn-RS" altLang="sr-Latn-R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xmlns="" id="{861D17A2-661E-4A86-A13F-215983AA2D83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77936517-83ED-488C-AB51-D65DAD88618F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15D1BBE-0A3B-4A81-A573-0E15CBFAF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6A19140-541F-4109-A515-D776F2332795}" type="slidenum">
              <a:rPr lang="en-US" altLang="en-US">
                <a:solidFill>
                  <a:srgbClr val="898989"/>
                </a:solidFill>
              </a:rPr>
              <a:pPr/>
              <a:t>18</a:t>
            </a:fld>
            <a:endParaRPr lang="en-US" altLang="en-US">
              <a:solidFill>
                <a:srgbClr val="898989"/>
              </a:solidFill>
            </a:endParaRPr>
          </a:p>
        </p:txBody>
      </p:sp>
      <p:pic>
        <p:nvPicPr>
          <p:cNvPr id="20486" name="Picture 6">
            <a:extLst>
              <a:ext uri="{FF2B5EF4-FFF2-40B4-BE49-F238E27FC236}">
                <a16:creationId xmlns:a16="http://schemas.microsoft.com/office/drawing/2014/main" xmlns="" id="{533EC2D6-B9A4-4ECB-8216-A25C0ABFA7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0100" y="2063750"/>
            <a:ext cx="8686800" cy="406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485"/>
    </mc:Choice>
    <mc:Fallback>
      <p:transition spd="slow" advTm="8485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>
            <a:extLst>
              <a:ext uri="{FF2B5EF4-FFF2-40B4-BE49-F238E27FC236}">
                <a16:creationId xmlns:a16="http://schemas.microsoft.com/office/drawing/2014/main" xmlns="" id="{A4921407-0A50-41C2-BCEA-584420D7CDE6}"/>
              </a:ext>
            </a:extLst>
          </p:cNvPr>
          <p:cNvSpPr>
            <a:spLocks noGrp="1" noChangeArrowheads="1"/>
          </p:cNvSpPr>
          <p:nvPr>
            <p:ph/>
          </p:nvPr>
        </p:nvSpPr>
        <p:spPr/>
        <p:txBody>
          <a:bodyPr/>
          <a:lstStyle/>
          <a:p>
            <a:pPr eaLnBrk="1" hangingPunct="1"/>
            <a:endParaRPr lang="sr-Latn-RS" altLang="sr-Latn-R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CE02B5D5-F0B2-4B6B-9C15-97B9D754B22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70097C4-3080-4FF6-BE93-4C7242A2DCE2}" type="slidenum">
              <a:rPr lang="en-US" altLang="en-US">
                <a:solidFill>
                  <a:srgbClr val="898989"/>
                </a:solidFill>
              </a:rPr>
              <a:pPr/>
              <a:t>19</a:t>
            </a:fld>
            <a:endParaRPr lang="en-US" altLang="en-US">
              <a:solidFill>
                <a:srgbClr val="898989"/>
              </a:solidFill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22577A5-C894-4CB5-8DA3-2F18716346B5}"/>
              </a:ext>
            </a:extLst>
          </p:cNvPr>
          <p:cNvSpPr>
            <a:spLocks noGrp="1"/>
          </p:cNvSpPr>
          <p:nvPr>
            <p:ph type="dt" sz="quarter" idx="12"/>
          </p:nvPr>
        </p:nvSpPr>
        <p:spPr/>
        <p:txBody>
          <a:bodyPr/>
          <a:lstStyle/>
          <a:p>
            <a:pPr>
              <a:defRPr/>
            </a:pPr>
            <a:fld id="{6E169A3C-059B-4667-98FD-0AADD80C75DD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pic>
        <p:nvPicPr>
          <p:cNvPr id="21509" name="Picture 5">
            <a:extLst>
              <a:ext uri="{FF2B5EF4-FFF2-40B4-BE49-F238E27FC236}">
                <a16:creationId xmlns:a16="http://schemas.microsoft.com/office/drawing/2014/main" xmlns="" id="{C815A39D-1267-4DCD-9ECE-F75BC659A2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500" y="457200"/>
            <a:ext cx="4268788" cy="607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7126"/>
    </mc:Choice>
    <mc:Fallback>
      <p:transition spd="slow" advTm="37126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1FC3376E-5E25-49C7-B0F5-B11B3C9918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39813" y="620713"/>
            <a:ext cx="7543800" cy="1295400"/>
          </a:xfrm>
        </p:spPr>
        <p:txBody>
          <a:bodyPr/>
          <a:lstStyle/>
          <a:p>
            <a:pPr eaLnBrk="1" hangingPunct="1"/>
            <a:r>
              <a:rPr lang="en-US" altLang="sr-Latn-RS" i="1"/>
              <a:t>Reumati</a:t>
            </a:r>
            <a:r>
              <a:rPr lang="sr-Latn-CS" altLang="sr-Latn-RS" i="1"/>
              <a:t>č</a:t>
            </a:r>
            <a:r>
              <a:rPr lang="en-US" altLang="sr-Latn-RS" i="1"/>
              <a:t>na oboljenja</a:t>
            </a:r>
            <a:r>
              <a:rPr lang="en-US" altLang="sr-Latn-RS"/>
              <a:t> </a:t>
            </a: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xmlns="" id="{C69FF27D-71AC-4255-BE6F-05F2F729F96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82688" y="2205039"/>
            <a:ext cx="8229600" cy="3654425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sr-Latn-RS" sz="2600">
                <a:latin typeface="Times New Roman" panose="02020603050405020304" pitchFamily="18" charset="0"/>
              </a:rPr>
              <a:t>su bolesti lokomotornog sistema</a:t>
            </a:r>
            <a:r>
              <a:rPr lang="sr-Latn-CS" altLang="sr-Latn-RS" sz="2600">
                <a:latin typeface="Times New Roman" panose="02020603050405020304" pitchFamily="18" charset="0"/>
              </a:rPr>
              <a:t> 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sr-Latn-RS" sz="1800">
                <a:latin typeface="Times New Roman" panose="02020603050405020304" pitchFamily="18" charset="0"/>
              </a:rPr>
              <a:t>(kostiju, zglobova, mi</a:t>
            </a:r>
            <a:r>
              <a:rPr lang="sr-Latn-CS" altLang="sr-Latn-RS" sz="1800">
                <a:latin typeface="Times New Roman" panose="02020603050405020304" pitchFamily="18" charset="0"/>
              </a:rPr>
              <a:t>š</a:t>
            </a:r>
            <a:r>
              <a:rPr lang="en-US" altLang="sr-Latn-RS" sz="1800">
                <a:latin typeface="Times New Roman" panose="02020603050405020304" pitchFamily="18" charset="0"/>
              </a:rPr>
              <a:t>i</a:t>
            </a:r>
            <a:r>
              <a:rPr lang="sr-Latn-CS" altLang="sr-Latn-RS" sz="1800">
                <a:latin typeface="Times New Roman" panose="02020603050405020304" pitchFamily="18" charset="0"/>
              </a:rPr>
              <a:t>ć</a:t>
            </a:r>
            <a:r>
              <a:rPr lang="en-US" altLang="sr-Latn-RS" sz="1800">
                <a:latin typeface="Times New Roman" panose="02020603050405020304" pitchFamily="18" charset="0"/>
              </a:rPr>
              <a:t>a i okolnih struktura),</a:t>
            </a:r>
            <a:endParaRPr lang="sr-Latn-CS" altLang="sr-Latn-RS" sz="1800">
              <a:latin typeface="Times New Roman" panose="02020603050405020304" pitchFamily="18" charset="0"/>
            </a:endParaRPr>
          </a:p>
          <a:p>
            <a:pPr eaLnBrk="1" hangingPunct="1"/>
            <a:r>
              <a:rPr lang="sr-Latn-CS" altLang="sr-Latn-RS" sz="2600">
                <a:latin typeface="Times New Roman" panose="02020603050405020304" pitchFamily="18" charset="0"/>
              </a:rPr>
              <a:t>	</a:t>
            </a:r>
            <a:r>
              <a:rPr lang="en-US" altLang="sr-Latn-RS" sz="2600">
                <a:latin typeface="Times New Roman" panose="02020603050405020304" pitchFamily="18" charset="0"/>
              </a:rPr>
              <a:t>degenerativne,</a:t>
            </a:r>
            <a:endParaRPr lang="sr-Latn-CS" altLang="sr-Latn-RS" sz="2600">
              <a:latin typeface="Times New Roman" panose="02020603050405020304" pitchFamily="18" charset="0"/>
            </a:endParaRPr>
          </a:p>
          <a:p>
            <a:pPr eaLnBrk="1" hangingPunct="1"/>
            <a:r>
              <a:rPr lang="sr-Latn-CS" altLang="sr-Latn-RS" sz="2600">
                <a:latin typeface="Times New Roman" panose="02020603050405020304" pitchFamily="18" charset="0"/>
              </a:rPr>
              <a:t>	</a:t>
            </a:r>
            <a:r>
              <a:rPr lang="en-US" altLang="sr-Latn-RS" sz="2600">
                <a:latin typeface="Times New Roman" panose="02020603050405020304" pitchFamily="18" charset="0"/>
              </a:rPr>
              <a:t>imflamatorne (infekcijske ili autoimmune) ili</a:t>
            </a:r>
            <a:endParaRPr lang="sr-Latn-CS" altLang="sr-Latn-RS" sz="2600">
              <a:latin typeface="Times New Roman" panose="02020603050405020304" pitchFamily="18" charset="0"/>
            </a:endParaRPr>
          </a:p>
          <a:p>
            <a:pPr eaLnBrk="1" hangingPunct="1"/>
            <a:r>
              <a:rPr lang="sr-Latn-CS" altLang="sr-Latn-RS" sz="2600">
                <a:latin typeface="Times New Roman" panose="02020603050405020304" pitchFamily="18" charset="0"/>
              </a:rPr>
              <a:t>	</a:t>
            </a:r>
            <a:r>
              <a:rPr lang="en-US" altLang="sr-Latn-RS" sz="2600">
                <a:latin typeface="Times New Roman" panose="02020603050405020304" pitchFamily="18" charset="0"/>
              </a:rPr>
              <a:t>metaboli</a:t>
            </a:r>
            <a:r>
              <a:rPr lang="sr-Latn-CS" altLang="sr-Latn-RS" sz="2600">
                <a:latin typeface="Times New Roman" panose="02020603050405020304" pitchFamily="18" charset="0"/>
              </a:rPr>
              <a:t>č</a:t>
            </a:r>
            <a:r>
              <a:rPr lang="en-US" altLang="sr-Latn-RS" sz="2600">
                <a:latin typeface="Times New Roman" panose="02020603050405020304" pitchFamily="18" charset="0"/>
              </a:rPr>
              <a:t>ne prirode, </a:t>
            </a:r>
            <a:endParaRPr lang="sr-Latn-CS" altLang="sr-Latn-RS" sz="2600">
              <a:latin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sr-Latn-CS" altLang="sr-Latn-RS" sz="2600">
              <a:latin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sr-Latn-RS" sz="2600">
                <a:latin typeface="Times New Roman" panose="02020603050405020304" pitchFamily="18" charset="0"/>
              </a:rPr>
              <a:t>koje </a:t>
            </a:r>
            <a:r>
              <a:rPr lang="sr-Latn-CS" altLang="sr-Latn-RS" sz="2600">
                <a:latin typeface="Times New Roman" panose="02020603050405020304" pitchFamily="18" charset="0"/>
              </a:rPr>
              <a:t>č</a:t>
            </a:r>
            <a:r>
              <a:rPr lang="en-US" altLang="sr-Latn-RS" sz="2600">
                <a:latin typeface="Times New Roman" panose="02020603050405020304" pitchFamily="18" charset="0"/>
              </a:rPr>
              <a:t>esto zahvataju i druge organe i organske sisteme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6401"/>
    </mc:Choice>
    <mc:Fallback>
      <p:transition spd="slow" advTm="26401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xmlns="" id="{7215D0C6-E29F-451A-A783-1B951391682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sr-Latn-RS"/>
              <a:t>Po </a:t>
            </a:r>
            <a:r>
              <a:rPr lang="en-US" altLang="sr-Latn-RS" b="1"/>
              <a:t>zatvaranju epifiznih plo</a:t>
            </a:r>
            <a:r>
              <a:rPr lang="sr-Latn-CS" altLang="sr-Latn-RS" b="1"/>
              <a:t>č</a:t>
            </a:r>
            <a:r>
              <a:rPr lang="en-US" altLang="sr-Latn-RS" b="1"/>
              <a:t>a</a:t>
            </a:r>
            <a:r>
              <a:rPr lang="en-US" altLang="sr-Latn-RS"/>
              <a:t> rasta:</a:t>
            </a:r>
          </a:p>
        </p:txBody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xmlns="" id="{8F0DB957-5CA2-4434-9DC9-B197B7F98441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sr-Latn-RS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sr-Latn-RS"/>
              <a:t>- AHOM je znatno re</a:t>
            </a:r>
            <a:r>
              <a:rPr lang="sr-Latn-CS" altLang="sr-Latn-RS"/>
              <a:t>đ</a:t>
            </a:r>
            <a:r>
              <a:rPr lang="en-US" altLang="sr-Latn-RS"/>
              <a:t>i;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sr-Latn-RS"/>
              <a:t>- infekcija se mo</a:t>
            </a:r>
            <a:r>
              <a:rPr lang="sr-Latn-CS" altLang="sr-Latn-RS"/>
              <a:t>ž</a:t>
            </a:r>
            <a:r>
              <a:rPr lang="en-US" altLang="sr-Latn-RS"/>
              <a:t>e razviti u bilo kom delu kosti;</a:t>
            </a:r>
            <a:endParaRPr lang="fr-FR" altLang="sr-Latn-RS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fr-FR" altLang="sr-Latn-RS"/>
              <a:t>- absces se sporo </a:t>
            </a:r>
            <a:r>
              <a:rPr lang="sr-Latn-CS" altLang="sr-Latn-RS"/>
              <a:t>š</a:t>
            </a:r>
            <a:r>
              <a:rPr lang="fr-FR" altLang="sr-Latn-RS"/>
              <a:t>iri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fr-FR" altLang="sr-Latn-RS"/>
              <a:t>- re</a:t>
            </a:r>
            <a:r>
              <a:rPr lang="sr-Latn-CS" altLang="sr-Latn-RS"/>
              <a:t>đ</a:t>
            </a:r>
            <a:r>
              <a:rPr lang="fr-FR" altLang="sr-Latn-RS"/>
              <a:t>e nastaju sekvestri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fr-FR" altLang="sr-Latn-RS"/>
              <a:t>- kod starijih naj</a:t>
            </a:r>
            <a:r>
              <a:rPr lang="sr-Latn-CS" altLang="sr-Latn-RS"/>
              <a:t>č</a:t>
            </a:r>
            <a:r>
              <a:rPr lang="fr-FR" altLang="sr-Latn-RS"/>
              <a:t>e</a:t>
            </a:r>
            <a:r>
              <a:rPr lang="sr-Latn-CS" altLang="sr-Latn-RS"/>
              <a:t>šć</a:t>
            </a:r>
            <a:r>
              <a:rPr lang="fr-FR" altLang="sr-Latn-RS"/>
              <a:t>e nastaje u telima ki</a:t>
            </a:r>
            <a:r>
              <a:rPr lang="sr-Latn-CS" altLang="sr-Latn-RS"/>
              <a:t>č</a:t>
            </a:r>
            <a:r>
              <a:rPr lang="fr-FR" altLang="sr-Latn-RS"/>
              <a:t>menih pr</a:t>
            </a:r>
            <a:r>
              <a:rPr lang="sr-Latn-CS" altLang="sr-Latn-RS"/>
              <a:t>š</a:t>
            </a:r>
            <a:r>
              <a:rPr lang="fr-FR" altLang="sr-Latn-RS"/>
              <a:t>ljenova</a:t>
            </a:r>
            <a:endParaRPr lang="en-US" altLang="sr-Latn-RS"/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xmlns="" id="{2291AA82-0DDC-4E8F-A73A-985C2F2C6A70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6C514F6C-99C0-44C4-987E-060D318F30D8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xmlns="" id="{C78569FC-9F5E-4AFB-8C85-BC55611DD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05AE7A4-3F67-4066-8D5C-6DBF573857AA}" type="slidenum">
              <a:rPr lang="en-US" altLang="en-US">
                <a:solidFill>
                  <a:srgbClr val="898989"/>
                </a:solidFill>
              </a:rPr>
              <a:pPr/>
              <a:t>20</a:t>
            </a:fld>
            <a:endParaRPr lang="en-US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1891"/>
    </mc:Choice>
    <mc:Fallback>
      <p:transition spd="slow" advTm="21891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xmlns="" id="{FA8DF21E-AC84-47F1-A918-DD12165D938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altLang="sr-Latn-RS"/>
              <a:t>DIJAGNOZA</a:t>
            </a:r>
            <a:endParaRPr lang="en-US" altLang="sr-Latn-RS"/>
          </a:p>
        </p:txBody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xmlns="" id="{ACDFA44F-857D-42CB-A16F-BCBDD7455CE0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fr-FR" altLang="sr-Latn-RS"/>
              <a:t>Klini</a:t>
            </a:r>
            <a:r>
              <a:rPr lang="sr-Latn-CS" altLang="sr-Latn-RS"/>
              <a:t>č</a:t>
            </a:r>
            <a:r>
              <a:rPr lang="fr-FR" altLang="sr-Latn-RS"/>
              <a:t>ka slika:</a:t>
            </a:r>
            <a:endParaRPr lang="sr-Latn-CS" altLang="sr-Latn-RS"/>
          </a:p>
          <a:p>
            <a:pPr lvl="1" eaLnBrk="1" hangingPunct="1"/>
            <a:r>
              <a:rPr lang="fr-FR" altLang="sr-Latn-RS" b="1" i="1">
                <a:solidFill>
                  <a:schemeClr val="accent1"/>
                </a:solidFill>
              </a:rPr>
              <a:t>akutni bol u kostima</a:t>
            </a:r>
            <a:r>
              <a:rPr lang="fr-FR" altLang="sr-Latn-RS"/>
              <a:t> (u metafizi neke od dugih kostiju)</a:t>
            </a:r>
            <a:endParaRPr lang="sr-Latn-CS" altLang="sr-Latn-RS"/>
          </a:p>
          <a:p>
            <a:pPr lvl="1" eaLnBrk="1" hangingPunct="1"/>
            <a:r>
              <a:rPr lang="fr-FR" altLang="sr-Latn-RS"/>
              <a:t>sistemski znaci </a:t>
            </a:r>
            <a:r>
              <a:rPr lang="fr-FR" altLang="sr-Latn-RS" b="1" i="1">
                <a:solidFill>
                  <a:schemeClr val="accent1"/>
                </a:solidFill>
              </a:rPr>
              <a:t>sepse</a:t>
            </a:r>
            <a:r>
              <a:rPr lang="fr-FR" altLang="sr-Latn-RS" b="1" i="1"/>
              <a:t> </a:t>
            </a:r>
            <a:r>
              <a:rPr lang="fr-FR" altLang="sr-Latn-RS"/>
              <a:t>(op</a:t>
            </a:r>
            <a:r>
              <a:rPr lang="sr-Latn-CS" altLang="sr-Latn-RS"/>
              <a:t>š</a:t>
            </a:r>
            <a:r>
              <a:rPr lang="fr-FR" altLang="sr-Latn-RS"/>
              <a:t>ta malaksalost, visoka febrilnost, dete odaje utisak te</a:t>
            </a:r>
            <a:r>
              <a:rPr lang="sr-Latn-CS" altLang="sr-Latn-RS"/>
              <a:t>š</a:t>
            </a:r>
            <a:r>
              <a:rPr lang="fr-FR" altLang="sr-Latn-RS"/>
              <a:t>kog bolesnika)</a:t>
            </a:r>
            <a:endParaRPr lang="sr-Latn-CS" altLang="sr-Latn-RS"/>
          </a:p>
          <a:p>
            <a:pPr lvl="1" eaLnBrk="1" hangingPunct="1"/>
            <a:r>
              <a:rPr lang="fr-FR" altLang="sr-Latn-RS"/>
              <a:t>ostali </a:t>
            </a:r>
            <a:r>
              <a:rPr lang="fr-FR" altLang="sr-Latn-RS" b="1" i="1">
                <a:solidFill>
                  <a:schemeClr val="accent1"/>
                </a:solidFill>
              </a:rPr>
              <a:t>znaci lokalne upale</a:t>
            </a:r>
            <a:r>
              <a:rPr lang="fr-FR" altLang="sr-Latn-RS"/>
              <a:t> (otok, lokalno povi</a:t>
            </a:r>
            <a:r>
              <a:rPr lang="sr-Latn-CS" altLang="sr-Latn-RS"/>
              <a:t>š</a:t>
            </a:r>
            <a:r>
              <a:rPr lang="fr-FR" altLang="sr-Latn-RS"/>
              <a:t>enje temperature i crvenilo)</a:t>
            </a:r>
            <a:endParaRPr lang="en-US" altLang="sr-Latn-RS"/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xmlns="" id="{138EA2F8-610A-41B7-9AA6-3362FA09489D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5C3844C-FFF5-4C03-9A04-15BFEA52AB7C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xmlns="" id="{6C4AA4EE-CCB4-478E-8859-89E0EEB457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8D7FDAE-0E9D-4BF3-99E3-E5D31C9A6CAD}" type="slidenum">
              <a:rPr lang="en-US" altLang="en-US">
                <a:solidFill>
                  <a:srgbClr val="898989"/>
                </a:solidFill>
              </a:rPr>
              <a:pPr/>
              <a:t>21</a:t>
            </a:fld>
            <a:endParaRPr lang="en-US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4309"/>
    </mc:Choice>
    <mc:Fallback>
      <p:transition spd="slow" advTm="44309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xmlns="" id="{CD2B3C77-9FC4-4A88-96FA-24903EA4F45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sr-Latn-RS" altLang="sr-Latn-RS"/>
          </a:p>
        </p:txBody>
      </p:sp>
      <p:sp>
        <p:nvSpPr>
          <p:cNvPr id="24579" name="Rectangle 3">
            <a:extLst>
              <a:ext uri="{FF2B5EF4-FFF2-40B4-BE49-F238E27FC236}">
                <a16:creationId xmlns:a16="http://schemas.microsoft.com/office/drawing/2014/main" xmlns="" id="{B2416008-D21A-4EC4-8167-16143E6EACF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00100" y="2362200"/>
            <a:ext cx="8743950" cy="3276600"/>
          </a:xfrm>
        </p:spPr>
        <p:txBody>
          <a:bodyPr/>
          <a:lstStyle/>
          <a:p>
            <a:pPr eaLnBrk="1" hangingPunct="1"/>
            <a:r>
              <a:rPr lang="fr-FR" altLang="sr-Latn-RS" b="1"/>
              <a:t>svi oboleli nemaju klasi</a:t>
            </a:r>
            <a:r>
              <a:rPr lang="sr-Latn-CS" altLang="sr-Latn-RS" b="1"/>
              <a:t>č</a:t>
            </a:r>
            <a:r>
              <a:rPr lang="fr-FR" altLang="sr-Latn-RS" b="1"/>
              <a:t>ne klini</a:t>
            </a:r>
            <a:r>
              <a:rPr lang="sr-Latn-CS" altLang="sr-Latn-RS" b="1"/>
              <a:t>č</a:t>
            </a:r>
            <a:r>
              <a:rPr lang="fr-FR" altLang="sr-Latn-RS" b="1"/>
              <a:t>ke znake akutne upale kostiju</a:t>
            </a:r>
            <a:r>
              <a:rPr lang="fr-FR" altLang="sr-Latn-RS"/>
              <a:t>.</a:t>
            </a:r>
          </a:p>
          <a:p>
            <a:pPr eaLnBrk="1" hangingPunct="1"/>
            <a:r>
              <a:rPr lang="fr-FR" altLang="sr-Latn-RS"/>
              <a:t>kod male dece ili novoro</a:t>
            </a:r>
            <a:r>
              <a:rPr lang="sr-Latn-CS" altLang="sr-Latn-RS"/>
              <a:t>đ</a:t>
            </a:r>
            <a:r>
              <a:rPr lang="fr-FR" altLang="sr-Latn-RS"/>
              <a:t>en</a:t>
            </a:r>
            <a:r>
              <a:rPr lang="sr-Latn-CS" altLang="sr-Latn-RS"/>
              <a:t>č</a:t>
            </a:r>
            <a:r>
              <a:rPr lang="fr-FR" altLang="sr-Latn-RS"/>
              <a:t>adi </a:t>
            </a:r>
            <a:endParaRPr lang="sr-Latn-CS" altLang="sr-Latn-RS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sr-Latn-CS" altLang="sr-Latn-RS"/>
              <a:t>		</a:t>
            </a:r>
            <a:r>
              <a:rPr lang="fr-FR" altLang="sr-Latn-RS"/>
              <a:t>difuznu osetljivost i potpuni inaktivitet </a:t>
            </a:r>
            <a:r>
              <a:rPr lang="sr-Latn-CS" altLang="sr-Latn-RS"/>
              <a:t>	</a:t>
            </a:r>
            <a:r>
              <a:rPr lang="fr-FR" altLang="sr-Latn-RS"/>
              <a:t>zahva</a:t>
            </a:r>
            <a:r>
              <a:rPr lang="sr-Latn-CS" altLang="sr-Latn-RS"/>
              <a:t>ć</a:t>
            </a:r>
            <a:r>
              <a:rPr lang="fr-FR" altLang="sr-Latn-RS"/>
              <a:t>enog ekstremiteta </a:t>
            </a:r>
            <a:r>
              <a:rPr lang="fr-FR" altLang="sr-Latn-RS" b="1" i="1">
                <a:solidFill>
                  <a:schemeClr val="accent1"/>
                </a:solidFill>
              </a:rPr>
              <a:t>(pseudoparaliza</a:t>
            </a:r>
            <a:r>
              <a:rPr lang="fr-FR" altLang="sr-Latn-RS" b="1">
                <a:solidFill>
                  <a:schemeClr val="accent1"/>
                </a:solidFill>
              </a:rPr>
              <a:t>).</a:t>
            </a:r>
            <a:endParaRPr lang="en-US" altLang="sr-Latn-RS" b="1">
              <a:solidFill>
                <a:schemeClr val="accent1"/>
              </a:solidFill>
            </a:endParaRPr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xmlns="" id="{977FA798-B3B4-445C-90BD-198A52323CFE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EECA265D-CACA-4D97-B4BC-99C6B29551D9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xmlns="" id="{FE733860-4B36-4145-9507-8EE732A78A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0B6D5E3-A803-462E-88B3-FA1853A2E70A}" type="slidenum">
              <a:rPr lang="en-US" altLang="en-US">
                <a:solidFill>
                  <a:srgbClr val="898989"/>
                </a:solidFill>
              </a:rPr>
              <a:pPr/>
              <a:t>22</a:t>
            </a:fld>
            <a:endParaRPr lang="en-US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1803"/>
    </mc:Choice>
    <mc:Fallback>
      <p:transition spd="slow" advTm="21803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xmlns="" id="{E7FB31DD-645C-43A1-B792-2EA085007D5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altLang="sr-Latn-RS"/>
              <a:t>Laboratorija:</a:t>
            </a:r>
            <a:endParaRPr lang="en-US" altLang="sr-Latn-RS"/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xmlns="" id="{6114262A-A263-4D42-B2C4-CB1310B892BC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sr-Latn-CS" altLang="sr-Latn-RS"/>
          </a:p>
          <a:p>
            <a:pPr eaLnBrk="1" hangingPunct="1"/>
            <a:r>
              <a:rPr lang="fr-FR" altLang="sr-Latn-RS"/>
              <a:t>pove</a:t>
            </a:r>
            <a:r>
              <a:rPr lang="sr-Latn-CS" altLang="sr-Latn-RS"/>
              <a:t>ć</a:t>
            </a:r>
            <a:r>
              <a:rPr lang="fr-FR" altLang="sr-Latn-RS"/>
              <a:t>anje broja leukocita</a:t>
            </a:r>
          </a:p>
          <a:p>
            <a:pPr eaLnBrk="1" hangingPunct="1"/>
            <a:r>
              <a:rPr lang="fr-FR" altLang="sr-Latn-RS"/>
              <a:t>ubrzanje sedimentacije eritrocita</a:t>
            </a:r>
          </a:p>
          <a:p>
            <a:pPr eaLnBrk="1" hangingPunct="1"/>
            <a:r>
              <a:rPr lang="fr-FR" altLang="sr-Latn-RS"/>
              <a:t>normalni rezultati ne isklju</a:t>
            </a:r>
            <a:r>
              <a:rPr lang="sr-Latn-CS" altLang="sr-Latn-RS"/>
              <a:t>č</a:t>
            </a:r>
            <a:r>
              <a:rPr lang="fr-FR" altLang="sr-Latn-RS"/>
              <a:t>uju dijagnozu AHOM</a:t>
            </a:r>
          </a:p>
          <a:p>
            <a:pPr eaLnBrk="1" hangingPunct="1"/>
            <a:r>
              <a:rPr lang="fr-FR" altLang="sr-Latn-RS"/>
              <a:t>u 50% slu</a:t>
            </a:r>
            <a:r>
              <a:rPr lang="sr-Latn-CS" altLang="sr-Latn-RS"/>
              <a:t>č</a:t>
            </a:r>
            <a:r>
              <a:rPr lang="fr-FR" altLang="sr-Latn-RS"/>
              <a:t>ajeva bakteriolo</a:t>
            </a:r>
            <a:r>
              <a:rPr lang="sr-Latn-CS" altLang="sr-Latn-RS"/>
              <a:t>š</a:t>
            </a:r>
            <a:r>
              <a:rPr lang="fr-FR" altLang="sr-Latn-RS"/>
              <a:t>ka kultura krvi je </a:t>
            </a:r>
            <a:r>
              <a:rPr lang="sr-Latn-CS" altLang="sr-Latn-RS"/>
              <a:t>								</a:t>
            </a:r>
            <a:r>
              <a:rPr lang="fr-FR" altLang="sr-Latn-RS"/>
              <a:t>pozitivna</a:t>
            </a:r>
            <a:endParaRPr lang="en-US" altLang="sr-Latn-RS"/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xmlns="" id="{FE79CB8D-50BC-45B1-BC02-A0B6E353CC78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0B96A7B3-7B20-4DBD-AEA7-8E8F0F3BA3A6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xmlns="" id="{71B95F7E-3C2C-4C15-95D0-E8281A9EA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7913A40-FC4F-4459-8F26-114ECC36F30D}" type="slidenum">
              <a:rPr lang="en-US" altLang="en-US">
                <a:solidFill>
                  <a:srgbClr val="898989"/>
                </a:solidFill>
              </a:rPr>
              <a:pPr/>
              <a:t>23</a:t>
            </a:fld>
            <a:endParaRPr lang="en-US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4305"/>
    </mc:Choice>
    <mc:Fallback>
      <p:transition spd="slow" advTm="34305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xmlns="" id="{20FF2416-3551-4155-8014-88E84A159A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sr-Latn-RS"/>
              <a:t>RTG</a:t>
            </a:r>
          </a:p>
        </p:txBody>
      </p:sp>
      <p:sp>
        <p:nvSpPr>
          <p:cNvPr id="230403" name="Rectangle 3">
            <a:extLst>
              <a:ext uri="{FF2B5EF4-FFF2-40B4-BE49-F238E27FC236}">
                <a16:creationId xmlns:a16="http://schemas.microsoft.com/office/drawing/2014/main" xmlns="" id="{852DF30E-B908-4B62-8FB5-A58E922C4C23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419100" y="2971800"/>
            <a:ext cx="6048375" cy="2971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dirty="0" err="1"/>
              <a:t>karakteristi</a:t>
            </a:r>
            <a:r>
              <a:rPr lang="sr-Latn-CS" sz="2400" dirty="0"/>
              <a:t>č</a:t>
            </a:r>
            <a:r>
              <a:rPr lang="en-US" sz="2400" dirty="0"/>
              <a:t>ne </a:t>
            </a:r>
            <a:r>
              <a:rPr lang="en-US" sz="2400" dirty="0" err="1"/>
              <a:t>promene</a:t>
            </a:r>
            <a:r>
              <a:rPr lang="en-US" sz="2400" dirty="0"/>
              <a:t> </a:t>
            </a:r>
            <a:r>
              <a:rPr lang="en-US" sz="2400" dirty="0" err="1"/>
              <a:t>na</a:t>
            </a:r>
            <a:r>
              <a:rPr lang="en-US" sz="2400" dirty="0"/>
              <a:t> </a:t>
            </a:r>
            <a:r>
              <a:rPr lang="en-US" sz="2400" dirty="0" err="1"/>
              <a:t>kostima</a:t>
            </a:r>
            <a:r>
              <a:rPr lang="en-US" sz="2400" dirty="0"/>
              <a:t> </a:t>
            </a:r>
            <a:r>
              <a:rPr lang="en-US" sz="2400" dirty="0" err="1">
                <a:solidFill>
                  <a:schemeClr val="accent1"/>
                </a:solidFill>
              </a:rPr>
              <a:t>tek</a:t>
            </a:r>
            <a:r>
              <a:rPr lang="en-US" sz="2400" dirty="0">
                <a:solidFill>
                  <a:schemeClr val="accent1"/>
                </a:solidFill>
              </a:rPr>
              <a:t> </a:t>
            </a:r>
            <a:r>
              <a:rPr lang="en-US" sz="2400" dirty="0" err="1">
                <a:solidFill>
                  <a:schemeClr val="accent1"/>
                </a:solidFill>
              </a:rPr>
              <a:t>posle</a:t>
            </a:r>
            <a:r>
              <a:rPr lang="en-US" sz="2400" dirty="0">
                <a:solidFill>
                  <a:schemeClr val="accent1"/>
                </a:solidFill>
              </a:rPr>
              <a:t> 10 do 14 </a:t>
            </a:r>
            <a:r>
              <a:rPr lang="en-US" sz="2400" dirty="0" err="1">
                <a:solidFill>
                  <a:schemeClr val="accent1"/>
                </a:solidFill>
              </a:rPr>
              <a:t>dana</a:t>
            </a:r>
            <a:endParaRPr lang="en-US" sz="2400" dirty="0">
              <a:solidFill>
                <a:schemeClr val="accent1"/>
              </a:solidFill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400" dirty="0" err="1"/>
              <a:t>otok</a:t>
            </a:r>
            <a:r>
              <a:rPr lang="en-US" sz="2400" dirty="0"/>
              <a:t> </a:t>
            </a:r>
            <a:r>
              <a:rPr lang="en-US" sz="2400" dirty="0" err="1"/>
              <a:t>mekih</a:t>
            </a:r>
            <a:r>
              <a:rPr lang="en-US" sz="2400" dirty="0"/>
              <a:t> </a:t>
            </a:r>
            <a:r>
              <a:rPr lang="en-US" sz="2400" dirty="0" err="1"/>
              <a:t>tkiva</a:t>
            </a:r>
            <a:r>
              <a:rPr lang="en-US" sz="2400" dirty="0"/>
              <a:t> </a:t>
            </a:r>
            <a:r>
              <a:rPr lang="en-US" sz="2400" dirty="0" err="1"/>
              <a:t>poma</a:t>
            </a:r>
            <a:r>
              <a:rPr lang="sr-Latn-CS" sz="2400" dirty="0"/>
              <a:t>ž</a:t>
            </a:r>
            <a:r>
              <a:rPr lang="en-US" sz="2400" dirty="0"/>
              <a:t>e u </a:t>
            </a:r>
            <a:r>
              <a:rPr lang="en-US" sz="2400" dirty="0" err="1"/>
              <a:t>otkrivanju</a:t>
            </a:r>
            <a:r>
              <a:rPr lang="en-US" sz="2400" dirty="0"/>
              <a:t> </a:t>
            </a:r>
            <a:r>
              <a:rPr lang="en-US" sz="2400" dirty="0" err="1"/>
              <a:t>lokalizacije</a:t>
            </a:r>
            <a:endParaRPr lang="sr-Latn-CS" sz="2400" dirty="0"/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sr-Latn-CS" sz="2400" b="1" i="1" dirty="0"/>
          </a:p>
        </p:txBody>
      </p:sp>
      <p:pic>
        <p:nvPicPr>
          <p:cNvPr id="26628" name="Picture 6" descr="Ac OM">
            <a:extLst>
              <a:ext uri="{FF2B5EF4-FFF2-40B4-BE49-F238E27FC236}">
                <a16:creationId xmlns:a16="http://schemas.microsoft.com/office/drawing/2014/main" xmlns="" id="{FEAB2820-009D-4D2D-8641-F5F7921F4ABC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080125" y="1981200"/>
            <a:ext cx="2832100" cy="3886200"/>
          </a:xfrm>
          <a:noFill/>
        </p:spPr>
      </p:pic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72E3DEB8-5191-4A09-8DCD-75E3DE97980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92CC375-D932-4389-8031-BCE733F175CA}" type="slidenum">
              <a:rPr lang="en-US" altLang="en-US">
                <a:solidFill>
                  <a:srgbClr val="898989"/>
                </a:solidFill>
              </a:rPr>
              <a:pPr/>
              <a:t>24</a:t>
            </a:fld>
            <a:endParaRPr lang="en-US" altLang="en-US">
              <a:solidFill>
                <a:srgbClr val="898989"/>
              </a:solidFill>
            </a:endParaRPr>
          </a:p>
        </p:txBody>
      </p:sp>
      <p:sp>
        <p:nvSpPr>
          <p:cNvPr id="6" name="Date Placeholder 6">
            <a:extLst>
              <a:ext uri="{FF2B5EF4-FFF2-40B4-BE49-F238E27FC236}">
                <a16:creationId xmlns:a16="http://schemas.microsoft.com/office/drawing/2014/main" xmlns="" id="{EA9E7319-FE1D-4BBC-8536-71A598262370}"/>
              </a:ext>
            </a:extLst>
          </p:cNvPr>
          <p:cNvSpPr>
            <a:spLocks noGrp="1"/>
          </p:cNvSpPr>
          <p:nvPr>
            <p:ph type="dt" sz="quarter" idx="12"/>
          </p:nvPr>
        </p:nvSpPr>
        <p:spPr/>
        <p:txBody>
          <a:bodyPr/>
          <a:lstStyle/>
          <a:p>
            <a:pPr>
              <a:defRPr/>
            </a:pPr>
            <a:fld id="{12A6302C-82FB-4672-9D4E-77A463F6D69F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0475"/>
    </mc:Choice>
    <mc:Fallback>
      <p:transition spd="slow" advTm="20475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6">
            <a:extLst>
              <a:ext uri="{FF2B5EF4-FFF2-40B4-BE49-F238E27FC236}">
                <a16:creationId xmlns:a16="http://schemas.microsoft.com/office/drawing/2014/main" xmlns="" id="{9280AD5F-9D2B-4EBE-B4D4-8522041C6B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Latn-RS" b="1" i="1"/>
              <a:t>Scintigrafij</a:t>
            </a:r>
            <a:r>
              <a:rPr lang="sr-Latn-CS" altLang="sr-Latn-RS" b="1" i="1"/>
              <a:t>a</a:t>
            </a:r>
            <a:endParaRPr lang="sr-Latn-CS" altLang="sr-Latn-R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xmlns="" id="{1E20E3E5-5123-4E15-AF1F-136C993BA2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700" y="1600200"/>
            <a:ext cx="9772650" cy="452596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b="1" i="1" dirty="0" err="1"/>
              <a:t>Scintigrafij</a:t>
            </a:r>
            <a:r>
              <a:rPr lang="sr-Latn-CS" sz="2800" b="1" i="1" dirty="0"/>
              <a:t>a</a:t>
            </a:r>
            <a:r>
              <a:rPr lang="en-US" sz="2800" dirty="0"/>
              <a:t> </a:t>
            </a:r>
            <a:r>
              <a:rPr lang="en-US" sz="2800" dirty="0" err="1"/>
              <a:t>olak</a:t>
            </a:r>
            <a:r>
              <a:rPr lang="sr-Latn-CS" sz="2800" dirty="0"/>
              <a:t>š</a:t>
            </a:r>
            <a:r>
              <a:rPr lang="en-US" sz="2800" dirty="0" err="1"/>
              <a:t>ava</a:t>
            </a:r>
            <a:r>
              <a:rPr lang="en-US" sz="2800" dirty="0"/>
              <a:t> </a:t>
            </a:r>
            <a:r>
              <a:rPr lang="en-US" sz="2800" dirty="0" err="1"/>
              <a:t>postavljanje</a:t>
            </a:r>
            <a:r>
              <a:rPr lang="en-US" sz="2800" dirty="0"/>
              <a:t> </a:t>
            </a:r>
            <a:r>
              <a:rPr lang="en-US" sz="2800" dirty="0" err="1"/>
              <a:t>dijagnoze</a:t>
            </a:r>
            <a:r>
              <a:rPr lang="en-US" sz="2800" dirty="0"/>
              <a:t> (</a:t>
            </a:r>
            <a:r>
              <a:rPr lang="en-US" sz="2800" dirty="0" err="1"/>
              <a:t>atipi</a:t>
            </a:r>
            <a:r>
              <a:rPr lang="sr-Latn-CS" sz="2800" dirty="0"/>
              <a:t>č</a:t>
            </a:r>
            <a:r>
              <a:rPr lang="en-US" sz="2800" dirty="0" err="1"/>
              <a:t>ni</a:t>
            </a:r>
            <a:r>
              <a:rPr lang="en-US" sz="2800" dirty="0"/>
              <a:t> </a:t>
            </a:r>
            <a:r>
              <a:rPr lang="sr-Latn-CS" sz="2800" dirty="0"/>
              <a:t>									</a:t>
            </a:r>
            <a:r>
              <a:rPr lang="en-US" sz="2800" dirty="0" err="1"/>
              <a:t>slu</a:t>
            </a:r>
            <a:r>
              <a:rPr lang="sr-Latn-CS" sz="2800" dirty="0"/>
              <a:t>č</a:t>
            </a:r>
            <a:r>
              <a:rPr lang="en-US" sz="2800" dirty="0" err="1"/>
              <a:t>ajevi</a:t>
            </a:r>
            <a:r>
              <a:rPr lang="en-US" sz="2800" dirty="0"/>
              <a:t>)</a:t>
            </a:r>
            <a:endParaRPr lang="sr-Latn-CS" sz="2800" dirty="0"/>
          </a:p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en-US" sz="2800" dirty="0"/>
              <a:t>99</a:t>
            </a:r>
            <a:r>
              <a:rPr lang="en-US" sz="2800" baseline="30000" dirty="0"/>
              <a:t>M</a:t>
            </a:r>
            <a:r>
              <a:rPr lang="en-US" sz="2800" dirty="0"/>
              <a:t> </a:t>
            </a:r>
            <a:r>
              <a:rPr lang="en-US" sz="2800" dirty="0" err="1"/>
              <a:t>Tc</a:t>
            </a:r>
            <a:endParaRPr lang="en-US" sz="2800" dirty="0"/>
          </a:p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en-US" sz="2800" baseline="30000" dirty="0"/>
              <a:t>67</a:t>
            </a:r>
            <a:r>
              <a:rPr lang="en-US" sz="2800" dirty="0"/>
              <a:t>Ga</a:t>
            </a:r>
          </a:p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en-US" sz="2800" baseline="30000" dirty="0"/>
              <a:t>111</a:t>
            </a:r>
            <a:r>
              <a:rPr lang="en-US" sz="2800" dirty="0"/>
              <a:t>In WBC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en-US" dirty="0" err="1"/>
              <a:t>nakupljanje</a:t>
            </a:r>
            <a:r>
              <a:rPr lang="en-US" dirty="0"/>
              <a:t> Tc99m </a:t>
            </a:r>
            <a:r>
              <a:rPr lang="en-US" dirty="0" err="1"/>
              <a:t>ili</a:t>
            </a:r>
            <a:r>
              <a:rPr lang="en-US" dirty="0"/>
              <a:t>  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en-US" dirty="0" err="1"/>
              <a:t>hladna</a:t>
            </a:r>
            <a:r>
              <a:rPr lang="en-US" dirty="0"/>
              <a:t> </a:t>
            </a:r>
            <a:r>
              <a:rPr lang="en-US" dirty="0" err="1"/>
              <a:t>polja</a:t>
            </a:r>
            <a:r>
              <a:rPr lang="en-US" dirty="0"/>
              <a:t> </a:t>
            </a:r>
            <a:r>
              <a:rPr lang="en-US" dirty="0">
                <a:latin typeface=""/>
              </a:rPr>
              <a:t>→</a:t>
            </a:r>
            <a:r>
              <a:rPr lang="en-US" dirty="0"/>
              <a:t> </a:t>
            </a:r>
            <a:r>
              <a:rPr lang="en-US" dirty="0" err="1"/>
              <a:t>hitna</a:t>
            </a:r>
            <a:r>
              <a:rPr lang="en-US" dirty="0"/>
              <a:t> </a:t>
            </a:r>
            <a:r>
              <a:rPr lang="en-US" dirty="0" err="1"/>
              <a:t>hirur</a:t>
            </a:r>
            <a:r>
              <a:rPr lang="sr-Latn-CS" dirty="0"/>
              <a:t>š</a:t>
            </a:r>
            <a:r>
              <a:rPr lang="en-US" dirty="0" err="1"/>
              <a:t>ka</a:t>
            </a:r>
            <a:r>
              <a:rPr lang="en-US" dirty="0"/>
              <a:t> </a:t>
            </a:r>
            <a:r>
              <a:rPr lang="en-US" dirty="0" err="1"/>
              <a:t>drena</a:t>
            </a:r>
            <a:r>
              <a:rPr lang="sr-Latn-CS" dirty="0"/>
              <a:t>ž</a:t>
            </a:r>
            <a:r>
              <a:rPr lang="en-US" dirty="0"/>
              <a:t>a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en-US" dirty="0" err="1"/>
              <a:t>radioaktivni</a:t>
            </a:r>
            <a:r>
              <a:rPr lang="en-US" dirty="0"/>
              <a:t> </a:t>
            </a:r>
            <a:r>
              <a:rPr lang="en-US" dirty="0" err="1"/>
              <a:t>galijum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leukociti</a:t>
            </a:r>
            <a:r>
              <a:rPr lang="en-US" dirty="0"/>
              <a:t> </a:t>
            </a:r>
            <a:r>
              <a:rPr lang="en-US" dirty="0" err="1"/>
              <a:t>obele</a:t>
            </a:r>
            <a:r>
              <a:rPr lang="sr-Latn-CS" dirty="0"/>
              <a:t>ž</a:t>
            </a:r>
            <a:r>
              <a:rPr lang="en-US" dirty="0" err="1"/>
              <a:t>eni</a:t>
            </a:r>
            <a:r>
              <a:rPr lang="en-US" dirty="0"/>
              <a:t> </a:t>
            </a:r>
            <a:r>
              <a:rPr lang="en-US" dirty="0" err="1"/>
              <a:t>radioaktivnim</a:t>
            </a:r>
            <a:r>
              <a:rPr lang="en-US" dirty="0"/>
              <a:t> </a:t>
            </a:r>
            <a:r>
              <a:rPr lang="en-US" dirty="0" err="1"/>
              <a:t>izotopom</a:t>
            </a:r>
            <a:endParaRPr lang="en-US" dirty="0"/>
          </a:p>
          <a:p>
            <a:pPr marL="0" indent="0">
              <a:buFont typeface="Arial" charset="0"/>
              <a:buNone/>
              <a:defRPr/>
            </a:pPr>
            <a:endParaRPr lang="sr-Latn-CS" sz="2800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xmlns="" id="{1CFC1B72-778F-4E6B-8008-B5A8FC2F7348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0C234D47-62E2-4FC9-910E-7E8B8907BC1F}" type="datetime1">
              <a:rPr lang="en-US" smtClean="0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943FC130-BD9C-4211-A8C5-E82EE86DB6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CC140BC-5289-402B-AAA5-E4E6A01A4A8A}" type="slidenum">
              <a:rPr lang="en-US" altLang="en-US">
                <a:solidFill>
                  <a:srgbClr val="898989"/>
                </a:solidFill>
              </a:rPr>
              <a:pPr/>
              <a:t>25</a:t>
            </a:fld>
            <a:endParaRPr lang="en-US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5952"/>
    </mc:Choice>
    <mc:Fallback>
      <p:transition spd="slow" advTm="5952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xmlns="" id="{CF36521A-F465-46BF-ABB3-F9050485A6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sr-Latn-RS" sz="6000"/>
              <a:t>Osteomyelitis</a:t>
            </a:r>
          </a:p>
        </p:txBody>
      </p:sp>
      <p:pic>
        <p:nvPicPr>
          <p:cNvPr id="29699" name="Picture 4" descr="Bone Scan 3">
            <a:extLst>
              <a:ext uri="{FF2B5EF4-FFF2-40B4-BE49-F238E27FC236}">
                <a16:creationId xmlns:a16="http://schemas.microsoft.com/office/drawing/2014/main" xmlns="" id="{49AA491E-03E4-4BDD-B58E-56290C5AFD9C}"/>
              </a:ext>
            </a:extLst>
          </p:cNvPr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00075" y="2057400"/>
            <a:ext cx="9258300" cy="4130675"/>
          </a:xfrm>
          <a:noFill/>
        </p:spPr>
      </p:pic>
      <p:sp>
        <p:nvSpPr>
          <p:cNvPr id="29700" name="Oval 5">
            <a:extLst>
              <a:ext uri="{FF2B5EF4-FFF2-40B4-BE49-F238E27FC236}">
                <a16:creationId xmlns:a16="http://schemas.microsoft.com/office/drawing/2014/main" xmlns="" id="{85136A8F-D337-4CD2-AD64-D4FF726864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0150" y="3733800"/>
            <a:ext cx="514350" cy="6096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sr-Latn-CS" altLang="sr-Latn-RS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47"/>
    </mc:Choice>
    <mc:Fallback>
      <p:transition spd="slow" advTm="847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>
            <a:extLst>
              <a:ext uri="{FF2B5EF4-FFF2-40B4-BE49-F238E27FC236}">
                <a16:creationId xmlns:a16="http://schemas.microsoft.com/office/drawing/2014/main" xmlns="" id="{CD6632C7-4203-448D-B82D-12B895C70FB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71525" y="609600"/>
            <a:ext cx="5829300" cy="1143000"/>
          </a:xfrm>
        </p:spPr>
        <p:txBody>
          <a:bodyPr/>
          <a:lstStyle/>
          <a:p>
            <a:pPr eaLnBrk="1" hangingPunct="1"/>
            <a:r>
              <a:rPr lang="en-US" altLang="sr-Latn-RS" sz="6000"/>
              <a:t>MRI</a:t>
            </a:r>
          </a:p>
        </p:txBody>
      </p:sp>
      <p:sp>
        <p:nvSpPr>
          <p:cNvPr id="30723" name="Rectangle 3">
            <a:extLst>
              <a:ext uri="{FF2B5EF4-FFF2-40B4-BE49-F238E27FC236}">
                <a16:creationId xmlns:a16="http://schemas.microsoft.com/office/drawing/2014/main" xmlns="" id="{34EC145D-94AC-4B65-8F45-51CD1CB7BC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95300" y="1790700"/>
            <a:ext cx="5619750" cy="3352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sr-Latn-CS" altLang="sr-Latn-RS"/>
              <a:t>Nema zračenja</a:t>
            </a:r>
            <a:endParaRPr lang="en-US" altLang="sr-Latn-RS"/>
          </a:p>
          <a:p>
            <a:pPr eaLnBrk="1" hangingPunct="1">
              <a:buFontTx/>
              <a:buNone/>
            </a:pPr>
            <a:endParaRPr lang="sr-Latn-CS" altLang="sr-Latn-RS"/>
          </a:p>
          <a:p>
            <a:pPr eaLnBrk="1" hangingPunct="1">
              <a:buFontTx/>
              <a:buNone/>
            </a:pPr>
            <a:r>
              <a:rPr lang="sr-Latn-CS" altLang="sr-Latn-RS"/>
              <a:t>Dobro se prikazuju meka tkiva</a:t>
            </a:r>
            <a:endParaRPr lang="en-US" altLang="sr-Latn-RS"/>
          </a:p>
        </p:txBody>
      </p:sp>
      <p:pic>
        <p:nvPicPr>
          <p:cNvPr id="30724" name="Picture 4" descr="MRI T1 dark">
            <a:extLst>
              <a:ext uri="{FF2B5EF4-FFF2-40B4-BE49-F238E27FC236}">
                <a16:creationId xmlns:a16="http://schemas.microsoft.com/office/drawing/2014/main" xmlns="" id="{9B71B9C7-1439-41CA-9CC4-E962F58226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86513" y="685800"/>
            <a:ext cx="3609975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714"/>
    </mc:Choice>
    <mc:Fallback>
      <p:transition spd="slow" advTm="9714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xmlns="" id="{56A305FF-4BEC-43AB-BA96-EE6D9BE0C84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sr-Latn-RS"/>
              <a:t>PUNKCIJA KOSTI </a:t>
            </a:r>
          </a:p>
        </p:txBody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xmlns="" id="{5A132F98-FE71-4912-ADD7-C1F986A86EFB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sr-Latn-RS"/>
              <a:t>obavezan deo dijagnosti</a:t>
            </a:r>
            <a:r>
              <a:rPr lang="sr-Latn-CS" altLang="sr-Latn-RS"/>
              <a:t>č</a:t>
            </a:r>
            <a:r>
              <a:rPr lang="en-US" altLang="sr-Latn-RS"/>
              <a:t>kog postupka</a:t>
            </a:r>
          </a:p>
          <a:p>
            <a:pPr eaLnBrk="1" hangingPunct="1"/>
            <a:r>
              <a:rPr lang="en-US" altLang="sr-Latn-RS"/>
              <a:t>obi</a:t>
            </a:r>
            <a:r>
              <a:rPr lang="sr-Latn-CS" altLang="sr-Latn-RS"/>
              <a:t>č</a:t>
            </a:r>
            <a:r>
              <a:rPr lang="en-US" altLang="sr-Latn-RS"/>
              <a:t>no se dobije samo ko</a:t>
            </a:r>
            <a:r>
              <a:rPr lang="sr-Latn-CS" altLang="sr-Latn-RS"/>
              <a:t>š</a:t>
            </a:r>
            <a:r>
              <a:rPr lang="en-US" altLang="sr-Latn-RS"/>
              <a:t>tana sr</a:t>
            </a:r>
            <a:r>
              <a:rPr lang="sr-Latn-CS" altLang="sr-Latn-RS"/>
              <a:t>ž </a:t>
            </a:r>
          </a:p>
          <a:p>
            <a:pPr lvl="2" eaLnBrk="1" hangingPunct="1">
              <a:buFont typeface="Wingdings" panose="05000000000000000000" pitchFamily="2" charset="2"/>
              <a:buNone/>
            </a:pPr>
            <a:r>
              <a:rPr lang="sr-Latn-CS" altLang="sr-Latn-RS"/>
              <a:t>			</a:t>
            </a:r>
            <a:r>
              <a:rPr lang="en-US" altLang="sr-Latn-RS"/>
              <a:t>(zasejati na bakteriolo</a:t>
            </a:r>
            <a:r>
              <a:rPr lang="sr-Latn-CS" altLang="sr-Latn-RS"/>
              <a:t>š</a:t>
            </a:r>
            <a:r>
              <a:rPr lang="en-US" altLang="sr-Latn-RS"/>
              <a:t>ke podloge)</a:t>
            </a:r>
          </a:p>
          <a:p>
            <a:pPr eaLnBrk="1" hangingPunct="1"/>
            <a:endParaRPr lang="sr-Latn-CS" altLang="sr-Latn-RS" b="1" i="1"/>
          </a:p>
          <a:p>
            <a:pPr eaLnBrk="1" hangingPunct="1"/>
            <a:r>
              <a:rPr lang="en-US" altLang="sr-Latn-RS" b="1" i="1">
                <a:solidFill>
                  <a:schemeClr val="accent1"/>
                </a:solidFill>
              </a:rPr>
              <a:t>aspiricija gnoja </a:t>
            </a:r>
            <a:r>
              <a:rPr lang="en-US" altLang="sr-Latn-RS" b="1" i="1">
                <a:solidFill>
                  <a:schemeClr val="accent1"/>
                </a:solidFill>
                <a:cs typeface="Times New Roman" panose="02020603050405020304" pitchFamily="18" charset="0"/>
              </a:rPr>
              <a:t>→</a:t>
            </a:r>
            <a:r>
              <a:rPr lang="en-US" altLang="sr-Latn-RS" b="1" i="1">
                <a:solidFill>
                  <a:schemeClr val="accent1"/>
                </a:solidFill>
              </a:rPr>
              <a:t> apsolutna indikacija za hiru</a:t>
            </a:r>
            <a:r>
              <a:rPr lang="sr-Latn-CS" altLang="sr-Latn-RS" b="1" i="1">
                <a:solidFill>
                  <a:schemeClr val="accent1"/>
                </a:solidFill>
              </a:rPr>
              <a:t>š</a:t>
            </a:r>
            <a:r>
              <a:rPr lang="en-US" altLang="sr-Latn-RS" b="1" i="1">
                <a:solidFill>
                  <a:schemeClr val="accent1"/>
                </a:solidFill>
              </a:rPr>
              <a:t>ku drena</a:t>
            </a:r>
            <a:r>
              <a:rPr lang="sr-Latn-CS" altLang="sr-Latn-RS" b="1" i="1">
                <a:solidFill>
                  <a:schemeClr val="accent1"/>
                </a:solidFill>
              </a:rPr>
              <a:t>ž</a:t>
            </a:r>
            <a:r>
              <a:rPr lang="en-US" altLang="sr-Latn-RS" b="1" i="1">
                <a:solidFill>
                  <a:schemeClr val="accent1"/>
                </a:solidFill>
              </a:rPr>
              <a:t>u zahva</a:t>
            </a:r>
            <a:r>
              <a:rPr lang="sr-Latn-CS" altLang="sr-Latn-RS" b="1" i="1">
                <a:solidFill>
                  <a:schemeClr val="accent1"/>
                </a:solidFill>
              </a:rPr>
              <a:t>ć</a:t>
            </a:r>
            <a:r>
              <a:rPr lang="en-US" altLang="sr-Latn-RS" b="1" i="1">
                <a:solidFill>
                  <a:schemeClr val="accent1"/>
                </a:solidFill>
              </a:rPr>
              <a:t>ene kosti</a:t>
            </a:r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xmlns="" id="{89084378-C845-4070-92B0-3D4AC4903F0E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9C9DC837-8FC3-417B-B789-9DA51C6B8EBE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xmlns="" id="{5B31F650-0CB5-448D-A8D4-A0303A0B66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2F8416D-6BA4-449E-91AD-C368FE8EA29E}" type="slidenum">
              <a:rPr lang="en-US" altLang="en-US">
                <a:solidFill>
                  <a:srgbClr val="898989"/>
                </a:solidFill>
              </a:rPr>
              <a:pPr/>
              <a:t>28</a:t>
            </a:fld>
            <a:endParaRPr lang="en-US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0394"/>
    </mc:Choice>
    <mc:Fallback>
      <p:transition spd="slow" advTm="20394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xmlns="" id="{71273930-4AB4-4A42-8E05-06C87E1C31D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sr-Latn-RS"/>
              <a:t>DEFINITIVNA DIJAGNOZA</a:t>
            </a:r>
          </a:p>
        </p:txBody>
      </p:sp>
      <p:sp>
        <p:nvSpPr>
          <p:cNvPr id="33795" name="Rectangle 3">
            <a:extLst>
              <a:ext uri="{FF2B5EF4-FFF2-40B4-BE49-F238E27FC236}">
                <a16:creationId xmlns:a16="http://schemas.microsoft.com/office/drawing/2014/main" xmlns="" id="{A1C2583E-A6AB-457B-A007-AE77D94642CD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sr-Latn-RS"/>
              <a:t>Dijagnoza AHOM ako su ispunjena </a:t>
            </a:r>
            <a:r>
              <a:rPr lang="en-US" altLang="sr-Latn-RS" b="1" i="1">
                <a:solidFill>
                  <a:schemeClr val="accent1"/>
                </a:solidFill>
              </a:rPr>
              <a:t>dva</a:t>
            </a:r>
            <a:r>
              <a:rPr lang="en-US" altLang="sr-Latn-RS" b="1" i="1"/>
              <a:t> </a:t>
            </a:r>
            <a:r>
              <a:rPr lang="en-US" altLang="sr-Latn-RS"/>
              <a:t>od slede</a:t>
            </a:r>
            <a:r>
              <a:rPr lang="sr-Latn-CS" altLang="sr-Latn-RS"/>
              <a:t>ć</a:t>
            </a:r>
            <a:r>
              <a:rPr lang="en-US" altLang="sr-Latn-RS"/>
              <a:t>ih kriterijuma:</a:t>
            </a:r>
            <a:endParaRPr lang="sr-Latn-CS" altLang="sr-Latn-RS"/>
          </a:p>
          <a:p>
            <a:pPr algn="ctr" eaLnBrk="1" hangingPunct="1">
              <a:buFont typeface="Wingdings" panose="05000000000000000000" pitchFamily="2" charset="2"/>
              <a:buNone/>
            </a:pPr>
            <a:endParaRPr lang="fr-FR" altLang="sr-Latn-RS"/>
          </a:p>
          <a:p>
            <a:pPr eaLnBrk="1" hangingPunct="1"/>
            <a:r>
              <a:rPr lang="fr-FR" altLang="sr-Latn-RS"/>
              <a:t>punkcijom kosti je dobijen</a:t>
            </a:r>
            <a:r>
              <a:rPr lang="fr-FR" altLang="sr-Latn-RS">
                <a:solidFill>
                  <a:schemeClr val="accent1"/>
                </a:solidFill>
              </a:rPr>
              <a:t> </a:t>
            </a:r>
            <a:r>
              <a:rPr lang="fr-FR" altLang="sr-Latn-RS" b="1">
                <a:solidFill>
                  <a:schemeClr val="accent1"/>
                </a:solidFill>
              </a:rPr>
              <a:t>gnoj</a:t>
            </a:r>
            <a:r>
              <a:rPr lang="fr-FR" altLang="sr-Latn-RS" b="1"/>
              <a:t>;</a:t>
            </a:r>
            <a:endParaRPr lang="fr-FR" altLang="sr-Latn-RS"/>
          </a:p>
          <a:p>
            <a:pPr eaLnBrk="1" hangingPunct="1"/>
            <a:r>
              <a:rPr lang="fr-FR" altLang="sr-Latn-RS">
                <a:solidFill>
                  <a:schemeClr val="accent1"/>
                </a:solidFill>
              </a:rPr>
              <a:t>bakteriolo</a:t>
            </a:r>
            <a:r>
              <a:rPr lang="sr-Latn-CS" altLang="sr-Latn-RS">
                <a:solidFill>
                  <a:schemeClr val="accent1"/>
                </a:solidFill>
              </a:rPr>
              <a:t>š</a:t>
            </a:r>
            <a:r>
              <a:rPr lang="fr-FR" altLang="sr-Latn-RS">
                <a:solidFill>
                  <a:schemeClr val="accent1"/>
                </a:solidFill>
              </a:rPr>
              <a:t>ka kultura</a:t>
            </a:r>
            <a:r>
              <a:rPr lang="fr-FR" altLang="sr-Latn-RS"/>
              <a:t> kosti ili krvi je pozitivna;  </a:t>
            </a:r>
            <a:endParaRPr lang="en-US" altLang="sr-Latn-RS"/>
          </a:p>
          <a:p>
            <a:pPr eaLnBrk="1" hangingPunct="1"/>
            <a:r>
              <a:rPr lang="en-US" altLang="sr-Latn-RS"/>
              <a:t>prisutni su </a:t>
            </a:r>
            <a:r>
              <a:rPr lang="en-US" altLang="sr-Latn-RS">
                <a:solidFill>
                  <a:schemeClr val="accent1"/>
                </a:solidFill>
              </a:rPr>
              <a:t>klasi</a:t>
            </a:r>
            <a:r>
              <a:rPr lang="sr-Latn-CS" altLang="sr-Latn-RS">
                <a:solidFill>
                  <a:schemeClr val="accent1"/>
                </a:solidFill>
              </a:rPr>
              <a:t>č</a:t>
            </a:r>
            <a:r>
              <a:rPr lang="en-US" altLang="sr-Latn-RS">
                <a:solidFill>
                  <a:schemeClr val="accent1"/>
                </a:solidFill>
              </a:rPr>
              <a:t>ni znaci i simptomi</a:t>
            </a:r>
            <a:r>
              <a:rPr lang="en-US" altLang="sr-Latn-RS"/>
              <a:t>  za AHOM; </a:t>
            </a:r>
          </a:p>
          <a:p>
            <a:pPr eaLnBrk="1" hangingPunct="1"/>
            <a:r>
              <a:rPr lang="en-US" altLang="sr-Latn-RS"/>
              <a:t>prisustvo </a:t>
            </a:r>
            <a:r>
              <a:rPr lang="en-US" altLang="sr-Latn-RS">
                <a:solidFill>
                  <a:schemeClr val="accent1"/>
                </a:solidFill>
              </a:rPr>
              <a:t>tipi</a:t>
            </a:r>
            <a:r>
              <a:rPr lang="sr-Latn-CS" altLang="sr-Latn-RS">
                <a:solidFill>
                  <a:schemeClr val="accent1"/>
                </a:solidFill>
              </a:rPr>
              <a:t>č</a:t>
            </a:r>
            <a:r>
              <a:rPr lang="en-US" altLang="sr-Latn-RS">
                <a:solidFill>
                  <a:schemeClr val="accent1"/>
                </a:solidFill>
              </a:rPr>
              <a:t>nih promena na RTG</a:t>
            </a:r>
            <a:r>
              <a:rPr lang="en-US" altLang="sr-Latn-RS"/>
              <a:t>.</a:t>
            </a:r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xmlns="" id="{058A8759-F463-4A42-B7EA-09A6E04E7362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840144DB-91CF-4EB2-A7DE-C2B4190A4CE9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xmlns="" id="{2B8B6804-9857-43E3-953C-5C43ACDCEC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6DF7990-C5F2-4C57-96AD-D1F4BDAD3955}" type="slidenum">
              <a:rPr lang="en-US" altLang="en-US">
                <a:solidFill>
                  <a:srgbClr val="898989"/>
                </a:solidFill>
              </a:rPr>
              <a:pPr/>
              <a:t>29</a:t>
            </a:fld>
            <a:endParaRPr lang="en-US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4890"/>
    </mc:Choice>
    <mc:Fallback>
      <p:transition spd="slow" advTm="2489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xmlns="" id="{FEA8712E-EFD3-4535-B42C-F835DC75A42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sr-Latn-RS"/>
              <a:t>OSTEOMIJELITIS</a:t>
            </a:r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xmlns="" id="{7D60BE60-3724-4A1B-B867-D41EF1719433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sr-Latn-RS"/>
              <a:t>(OSTEOMYELITIS)</a:t>
            </a:r>
            <a:endParaRPr lang="sr-Latn-CS" altLang="sr-Latn-RS"/>
          </a:p>
          <a:p>
            <a:pPr eaLnBrk="1" hangingPunct="1">
              <a:buFont typeface="Wingdings" panose="05000000000000000000" pitchFamily="2" charset="2"/>
              <a:buNone/>
            </a:pPr>
            <a:endParaRPr lang="sr-Latn-CS" altLang="sr-Latn-RS"/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sr-Latn-RS"/>
              <a:t>predstavlja upalu kosti izazvanu infektivnim agensom.</a:t>
            </a:r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xmlns="" id="{98F8DFF7-EB20-4F04-BAC3-663C5A871125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F6E95461-CC81-4F4D-917E-E5711ACBFA2D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xmlns="" id="{FA662E40-78F8-4BFD-B5A4-50856CE41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AFE0B84-8240-4826-8378-FD570CF0F6BF}" type="slidenum">
              <a:rPr lang="en-US" altLang="en-US">
                <a:solidFill>
                  <a:srgbClr val="898989"/>
                </a:solidFill>
              </a:rPr>
              <a:pPr/>
              <a:t>3</a:t>
            </a:fld>
            <a:endParaRPr lang="en-US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8734"/>
    </mc:Choice>
    <mc:Fallback>
      <p:transition spd="slow" advTm="28734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>
            <a:extLst>
              <a:ext uri="{FF2B5EF4-FFF2-40B4-BE49-F238E27FC236}">
                <a16:creationId xmlns:a16="http://schemas.microsoft.com/office/drawing/2014/main" xmlns="" id="{18D17855-5305-4510-8C37-0630D885E77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sr-Latn-RS"/>
              <a:t>DIFERENCIJALNA DIJAGNOZA</a:t>
            </a:r>
          </a:p>
        </p:txBody>
      </p:sp>
      <p:sp>
        <p:nvSpPr>
          <p:cNvPr id="34819" name="Rectangle 3">
            <a:extLst>
              <a:ext uri="{FF2B5EF4-FFF2-40B4-BE49-F238E27FC236}">
                <a16:creationId xmlns:a16="http://schemas.microsoft.com/office/drawing/2014/main" xmlns="" id="{F31CCF6C-33EF-4AB7-A062-9A0DE07D657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19100" y="2057400"/>
            <a:ext cx="9601200" cy="4114800"/>
          </a:xfrm>
        </p:spPr>
        <p:txBody>
          <a:bodyPr/>
          <a:lstStyle/>
          <a:p>
            <a:pPr eaLnBrk="1" hangingPunct="1"/>
            <a:endParaRPr lang="sr-Latn-CS" altLang="sr-Latn-RS"/>
          </a:p>
          <a:p>
            <a:pPr eaLnBrk="1" hangingPunct="1"/>
            <a:r>
              <a:rPr lang="en-US" altLang="sr-Latn-RS"/>
              <a:t>ostale </a:t>
            </a:r>
            <a:r>
              <a:rPr lang="en-US" altLang="sr-Latn-RS">
                <a:solidFill>
                  <a:schemeClr val="accent1"/>
                </a:solidFill>
              </a:rPr>
              <a:t>gnojne upale okoline kosti</a:t>
            </a:r>
            <a:r>
              <a:rPr lang="en-US" altLang="sr-Latn-RS"/>
              <a:t> (apscesi mekih tkiva, flegmona, gnojni artritis, limfadenitis) </a:t>
            </a:r>
          </a:p>
          <a:p>
            <a:pPr eaLnBrk="1" hangingPunct="1"/>
            <a:r>
              <a:rPr lang="en-US" altLang="sr-Latn-RS">
                <a:solidFill>
                  <a:schemeClr val="accent1"/>
                </a:solidFill>
              </a:rPr>
              <a:t>neoplazme</a:t>
            </a:r>
            <a:r>
              <a:rPr lang="en-US" altLang="sr-Latn-RS"/>
              <a:t> (leukoze, limfomi, Ewing-ov sarkom itd.) </a:t>
            </a:r>
          </a:p>
          <a:p>
            <a:pPr eaLnBrk="1" hangingPunct="1"/>
            <a:r>
              <a:rPr lang="en-US" altLang="sr-Latn-RS"/>
              <a:t>reumatska groznica, </a:t>
            </a:r>
            <a:r>
              <a:rPr lang="en-US" altLang="sr-Latn-RS">
                <a:solidFill>
                  <a:schemeClr val="accent1"/>
                </a:solidFill>
              </a:rPr>
              <a:t>reumatolo</a:t>
            </a:r>
            <a:r>
              <a:rPr lang="sr-Latn-CS" altLang="sr-Latn-RS">
                <a:solidFill>
                  <a:schemeClr val="accent1"/>
                </a:solidFill>
              </a:rPr>
              <a:t>š</a:t>
            </a:r>
            <a:r>
              <a:rPr lang="en-US" altLang="sr-Latn-RS">
                <a:solidFill>
                  <a:schemeClr val="accent1"/>
                </a:solidFill>
              </a:rPr>
              <a:t>ke bolesti</a:t>
            </a:r>
            <a:r>
              <a:rPr lang="en-US" altLang="sr-Latn-RS"/>
              <a:t>, neke metaboli</a:t>
            </a:r>
            <a:r>
              <a:rPr lang="sr-Latn-CS" altLang="sr-Latn-RS"/>
              <a:t>č</a:t>
            </a:r>
            <a:r>
              <a:rPr lang="en-US" altLang="sr-Latn-RS"/>
              <a:t>ke bolesti ponekad mogu da li</a:t>
            </a:r>
            <a:r>
              <a:rPr lang="sr-Latn-CS" altLang="sr-Latn-RS"/>
              <a:t>č</a:t>
            </a:r>
            <a:r>
              <a:rPr lang="en-US" altLang="sr-Latn-RS"/>
              <a:t>e na AHOM.</a:t>
            </a:r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xmlns="" id="{D0C2E58A-0241-4EB8-83D7-23190BC9B404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DF06AD5-C162-4075-959A-89935A557A63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xmlns="" id="{656A5035-75CD-459B-8F79-28E8C0997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9B0803A-A2A0-4CB6-ADE0-0F6AA89A0156}" type="slidenum">
              <a:rPr lang="en-US" altLang="en-US">
                <a:solidFill>
                  <a:srgbClr val="898989"/>
                </a:solidFill>
              </a:rPr>
              <a:pPr/>
              <a:t>30</a:t>
            </a:fld>
            <a:endParaRPr lang="en-US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7959"/>
    </mc:Choice>
    <mc:Fallback>
      <p:transition spd="slow" advTm="27959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E7344F3-6431-4103-ADA1-9C785432B4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Latn-CS" dirty="0"/>
              <a:t>Differencijalna dijagnoza bolnog, otečenog ekstremiteta kod dece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72785A5-4019-425E-A560-FD6E413F92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>
            <a:noAutofit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sr-Latn-CS" sz="2400" b="1" i="1" dirty="0">
                <a:solidFill>
                  <a:srgbClr val="0066CC"/>
                </a:solidFill>
              </a:rPr>
              <a:t>Sistemske bolesti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sr-Latn-CS" sz="1600" dirty="0"/>
              <a:t>    </a:t>
            </a:r>
            <a:r>
              <a:rPr lang="sr-Latn-CS" sz="1600" dirty="0">
                <a:solidFill>
                  <a:srgbClr val="FF0000"/>
                </a:solidFill>
              </a:rPr>
              <a:t>Akutna reumatska groznica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sr-Latn-CS" sz="1600" dirty="0"/>
              <a:t>    Chr rekurentni multifokalni osteomyelitis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sr-Latn-CS" sz="1600" dirty="0"/>
              <a:t>    Fungalni arthritis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sr-Latn-CS" sz="1600" dirty="0"/>
              <a:t>    Gaucher’s disease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sr-Latn-CS" sz="1600" dirty="0"/>
              <a:t>    Henoch-Schönlein purpura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sr-Latn-CS" sz="1600" dirty="0"/>
              <a:t>    Histiocytosis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sr-Latn-CS" sz="1600" dirty="0"/>
              <a:t>    </a:t>
            </a:r>
            <a:r>
              <a:rPr lang="sr-Latn-CS" sz="1600" dirty="0">
                <a:solidFill>
                  <a:srgbClr val="FF0000"/>
                </a:solidFill>
              </a:rPr>
              <a:t>Leukemia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sr-Latn-CS" sz="1600" dirty="0"/>
              <a:t>    </a:t>
            </a:r>
            <a:r>
              <a:rPr lang="sr-Latn-CS" sz="1600" dirty="0">
                <a:solidFill>
                  <a:srgbClr val="FF0000"/>
                </a:solidFill>
              </a:rPr>
              <a:t>Primarni koštani maligni tumori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sr-Latn-CS" sz="1600" dirty="0"/>
              <a:t>    </a:t>
            </a:r>
            <a:r>
              <a:rPr lang="sr-Latn-CS" sz="1600" dirty="0">
                <a:solidFill>
                  <a:srgbClr val="FF0000"/>
                </a:solidFill>
              </a:rPr>
              <a:t>Reaktivni arthritis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sr-Latn-CS" sz="1600" dirty="0"/>
              <a:t>    Reiter-ov sy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sr-Latn-CS" sz="1600" dirty="0"/>
              <a:t>    Sarcoidosis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sr-Latn-CS" sz="1600" dirty="0"/>
              <a:t>    </a:t>
            </a:r>
            <a:r>
              <a:rPr lang="sr-Latn-CS" sz="1600" dirty="0">
                <a:solidFill>
                  <a:srgbClr val="FF0000"/>
                </a:solidFill>
              </a:rPr>
              <a:t>Septični artritis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sr-Latn-CS" sz="1600" dirty="0"/>
              <a:t>    Sickle cell disease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sr-Latn-CS" sz="1600" dirty="0"/>
              <a:t>    </a:t>
            </a:r>
            <a:r>
              <a:rPr lang="sr-Latn-CS" sz="1600" dirty="0">
                <a:solidFill>
                  <a:srgbClr val="FF0000"/>
                </a:solidFill>
              </a:rPr>
              <a:t>Juvenilni rheumatoid arthritis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sr-Latn-CS" sz="1600" dirty="0"/>
              <a:t>    Tuberculosis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E44C161-0F77-4B5D-92AB-5BABBC87D8D9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92A0E6CF-E456-4182-BED0-D3FCDFCDA44E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DFA4753-5979-45D2-B94A-356064CDD6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B3B18FE-A11F-4BBD-9876-4CECCFFDC666}" type="slidenum">
              <a:rPr lang="en-US" altLang="en-US">
                <a:solidFill>
                  <a:srgbClr val="898989"/>
                </a:solidFill>
              </a:rPr>
              <a:pPr/>
              <a:t>31</a:t>
            </a:fld>
            <a:endParaRPr lang="en-US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4909"/>
    </mc:Choice>
    <mc:Fallback>
      <p:transition spd="slow" advTm="14909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>
            <a:extLst>
              <a:ext uri="{FF2B5EF4-FFF2-40B4-BE49-F238E27FC236}">
                <a16:creationId xmlns:a16="http://schemas.microsoft.com/office/drawing/2014/main" xmlns="" id="{6F34302B-B207-4E16-A59C-B5AAD4EE3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altLang="sr-Latn-RS" sz="3200"/>
              <a:t>Nesistemske boleti</a:t>
            </a:r>
          </a:p>
        </p:txBody>
      </p:sp>
      <p:sp>
        <p:nvSpPr>
          <p:cNvPr id="36867" name="Content Placeholder 2">
            <a:extLst>
              <a:ext uri="{FF2B5EF4-FFF2-40B4-BE49-F238E27FC236}">
                <a16:creationId xmlns:a16="http://schemas.microsoft.com/office/drawing/2014/main" xmlns="" id="{6C44E6E1-8E13-47F2-8C55-958BAA13FB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350" y="1066800"/>
            <a:ext cx="9258300" cy="5059363"/>
          </a:xfrm>
        </p:spPr>
        <p:txBody>
          <a:bodyPr/>
          <a:lstStyle/>
          <a:p>
            <a:pPr eaLnBrk="1" hangingPunct="1"/>
            <a:r>
              <a:rPr lang="sr-Latn-CS" altLang="sr-Latn-RS" sz="2200"/>
              <a:t>    </a:t>
            </a:r>
            <a:r>
              <a:rPr lang="sr-Latn-CS" altLang="sr-Latn-RS" sz="2200">
                <a:solidFill>
                  <a:srgbClr val="FF0000"/>
                </a:solidFill>
              </a:rPr>
              <a:t>Cellulitis</a:t>
            </a:r>
          </a:p>
          <a:p>
            <a:pPr eaLnBrk="1" hangingPunct="1"/>
            <a:r>
              <a:rPr lang="sr-Latn-CS" altLang="sr-Latn-RS" sz="2200"/>
              <a:t>    </a:t>
            </a:r>
            <a:r>
              <a:rPr lang="sr-Latn-CS" altLang="sr-Latn-RS" sz="2200">
                <a:solidFill>
                  <a:srgbClr val="FF0000"/>
                </a:solidFill>
              </a:rPr>
              <a:t>Frakture/ trauma</a:t>
            </a:r>
          </a:p>
          <a:p>
            <a:pPr eaLnBrk="1" hangingPunct="1"/>
            <a:r>
              <a:rPr lang="sr-Latn-CS" altLang="sr-Latn-RS" sz="2200"/>
              <a:t>    Hemangioma/lymphangioma</a:t>
            </a:r>
          </a:p>
          <a:p>
            <a:pPr eaLnBrk="1" hangingPunct="1"/>
            <a:r>
              <a:rPr lang="sr-Latn-CS" altLang="sr-Latn-RS" sz="2200"/>
              <a:t>    Histiocytosis</a:t>
            </a:r>
          </a:p>
          <a:p>
            <a:pPr eaLnBrk="1" hangingPunct="1"/>
            <a:r>
              <a:rPr lang="sr-Latn-CS" altLang="sr-Latn-RS" sz="2200"/>
              <a:t>    Legg-Perthes-ova bolest</a:t>
            </a:r>
          </a:p>
          <a:p>
            <a:pPr eaLnBrk="1" hangingPunct="1"/>
            <a:r>
              <a:rPr lang="sr-Latn-CS" altLang="sr-Latn-RS" sz="2200"/>
              <a:t>    Osteochondrosis</a:t>
            </a:r>
          </a:p>
          <a:p>
            <a:pPr eaLnBrk="1" hangingPunct="1"/>
            <a:r>
              <a:rPr lang="sr-Latn-CS" altLang="sr-Latn-RS" sz="2200"/>
              <a:t>    </a:t>
            </a:r>
            <a:r>
              <a:rPr lang="sr-Latn-CS" altLang="sr-Latn-RS" sz="2200">
                <a:solidFill>
                  <a:srgbClr val="FF0000"/>
                </a:solidFill>
              </a:rPr>
              <a:t>Sindromi prenaprezanja</a:t>
            </a:r>
          </a:p>
          <a:p>
            <a:pPr eaLnBrk="1" hangingPunct="1"/>
            <a:r>
              <a:rPr lang="sr-Latn-CS" altLang="sr-Latn-RS" sz="2200"/>
              <a:t>    Reaktivni arthritis</a:t>
            </a:r>
          </a:p>
          <a:p>
            <a:pPr eaLnBrk="1" hangingPunct="1"/>
            <a:r>
              <a:rPr lang="sr-Latn-CS" altLang="sr-Latn-RS" sz="2200"/>
              <a:t>    Reflex neurovascular dystrophy</a:t>
            </a:r>
          </a:p>
          <a:p>
            <a:pPr eaLnBrk="1" hangingPunct="1"/>
            <a:r>
              <a:rPr lang="sr-Latn-CS" altLang="sr-Latn-RS" sz="2200"/>
              <a:t>    Femoralna  epiphyseolysa</a:t>
            </a:r>
          </a:p>
          <a:p>
            <a:pPr eaLnBrk="1" hangingPunct="1"/>
            <a:r>
              <a:rPr lang="sr-Latn-CS" altLang="sr-Latn-RS" sz="2200"/>
              <a:t>    </a:t>
            </a:r>
            <a:r>
              <a:rPr lang="sr-Latn-CS" altLang="sr-Latn-RS" sz="2200">
                <a:solidFill>
                  <a:srgbClr val="FF0000"/>
                </a:solidFill>
              </a:rPr>
              <a:t>Stress fraktura</a:t>
            </a:r>
          </a:p>
          <a:p>
            <a:pPr eaLnBrk="1" hangingPunct="1"/>
            <a:r>
              <a:rPr lang="sr-Latn-CS" altLang="sr-Latn-RS" sz="2200"/>
              <a:t>    Subakutni osteomyelitis</a:t>
            </a:r>
          </a:p>
          <a:p>
            <a:pPr eaLnBrk="1" hangingPunct="1"/>
            <a:r>
              <a:rPr lang="sr-Latn-CS" altLang="sr-Latn-RS" sz="2200"/>
              <a:t>    </a:t>
            </a:r>
            <a:r>
              <a:rPr lang="sr-Latn-CS" altLang="sr-Latn-RS" sz="2200">
                <a:solidFill>
                  <a:srgbClr val="FF0000"/>
                </a:solidFill>
              </a:rPr>
              <a:t>Synovitis</a:t>
            </a:r>
          </a:p>
          <a:p>
            <a:pPr eaLnBrk="1" hangingPunct="1"/>
            <a:endParaRPr lang="sr-Latn-CS" altLang="sr-Latn-RS" sz="2200"/>
          </a:p>
          <a:p>
            <a:pPr eaLnBrk="1" hangingPunct="1"/>
            <a:endParaRPr lang="sr-Latn-CS" altLang="sr-Latn-RS" sz="220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4C151C1-CFDA-4981-BAAE-124200E3FD8F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92A0E6CF-E456-4182-BED0-D3FCDFCDA44E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A1AE86E-F2BC-4676-B13D-A76BE88268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72C5A31-E72A-4598-A8B4-88F38254AAE3}" type="slidenum">
              <a:rPr lang="en-US" altLang="en-US">
                <a:solidFill>
                  <a:srgbClr val="898989"/>
                </a:solidFill>
              </a:rPr>
              <a:pPr/>
              <a:t>32</a:t>
            </a:fld>
            <a:endParaRPr lang="en-US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2561"/>
    </mc:Choice>
    <mc:Fallback>
      <p:transition spd="slow" advTm="12561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xmlns="" id="{85F91293-D898-457A-9290-FF1D417B485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sr-Latn-RS"/>
              <a:t>TRETMAN</a:t>
            </a:r>
          </a:p>
        </p:txBody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xmlns="" id="{D42FA217-C150-49A5-B490-76EDE61A36AF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sr-Latn-RS" sz="2800"/>
              <a:t>ANTIBIOTSKA TERAPIJA </a:t>
            </a:r>
            <a:endParaRPr lang="sr-Latn-CS" altLang="sr-Latn-RS" sz="280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sr-Latn-RS" sz="2800" i="1">
                <a:solidFill>
                  <a:schemeClr val="accent1"/>
                </a:solidFill>
              </a:rPr>
              <a:t>ODMAH</a:t>
            </a:r>
            <a:r>
              <a:rPr lang="en-US" altLang="sr-Latn-RS" sz="2800" i="1"/>
              <a:t> </a:t>
            </a:r>
            <a:r>
              <a:rPr lang="en-US" altLang="sr-Latn-RS" sz="2800"/>
              <a:t>po uzimanju materijala za hemokulturu i </a:t>
            </a:r>
            <a:r>
              <a:rPr lang="sr-Latn-CS" altLang="sr-Latn-RS" sz="2800"/>
              <a:t>				</a:t>
            </a:r>
            <a:r>
              <a:rPr lang="en-US" altLang="sr-Latn-RS" sz="2800"/>
              <a:t>obavljene punkcije kosti</a:t>
            </a:r>
            <a:endParaRPr lang="en-US" altLang="sr-Latn-RS" sz="2800" i="1"/>
          </a:p>
          <a:p>
            <a:pPr eaLnBrk="1" hangingPunct="1"/>
            <a:r>
              <a:rPr lang="en-US" altLang="sr-Latn-RS" sz="2800" i="1">
                <a:solidFill>
                  <a:schemeClr val="accent1"/>
                </a:solidFill>
              </a:rPr>
              <a:t>ADEKVATNI TRETMAN</a:t>
            </a:r>
            <a:r>
              <a:rPr lang="en-US" altLang="sr-Latn-RS" sz="2800"/>
              <a:t>  podrazumeva</a:t>
            </a:r>
            <a:r>
              <a:rPr lang="sr-Latn-CS" altLang="sr-Latn-RS" sz="2800"/>
              <a:t>:</a:t>
            </a:r>
            <a:r>
              <a:rPr lang="en-US" altLang="sr-Latn-RS" sz="2800"/>
              <a:t> </a:t>
            </a:r>
          </a:p>
          <a:p>
            <a:pPr eaLnBrk="1" hangingPunct="1"/>
            <a:r>
              <a:rPr lang="en-US" altLang="sr-Latn-RS" sz="2800"/>
              <a:t>potrebnu koncentraciju </a:t>
            </a:r>
          </a:p>
          <a:p>
            <a:pPr eaLnBrk="1" hangingPunct="1"/>
            <a:r>
              <a:rPr lang="en-US" altLang="sr-Latn-RS" sz="2800"/>
              <a:t>odgovaraju</a:t>
            </a:r>
            <a:r>
              <a:rPr lang="sr-Latn-CS" altLang="sr-Latn-RS" sz="2800"/>
              <a:t>ć</a:t>
            </a:r>
            <a:r>
              <a:rPr lang="en-US" altLang="sr-Latn-RS" sz="2800"/>
              <a:t>eg antibiotika </a:t>
            </a:r>
          </a:p>
          <a:p>
            <a:pPr eaLnBrk="1" hangingPunct="1"/>
            <a:r>
              <a:rPr lang="en-US" altLang="sr-Latn-RS" sz="2800"/>
              <a:t>u dovoljno dugom vremenskom periodu </a:t>
            </a:r>
          </a:p>
          <a:p>
            <a:pPr eaLnBrk="1" hangingPunct="1"/>
            <a:r>
              <a:rPr lang="en-US" altLang="sr-Latn-RS" sz="2800"/>
              <a:t>na mestu infekcije</a:t>
            </a:r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xmlns="" id="{58C9989F-47D5-4E18-B5CC-CA7D60C2364A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E2890B75-B86C-4CB3-8D1E-FD316EC0AC45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xmlns="" id="{1A85A95D-99F4-499F-A644-A270DA1307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7B6949E-A647-48E4-9D81-AA8065B153C9}" type="slidenum">
              <a:rPr lang="en-US" altLang="en-US">
                <a:solidFill>
                  <a:srgbClr val="898989"/>
                </a:solidFill>
              </a:rPr>
              <a:pPr/>
              <a:t>33</a:t>
            </a:fld>
            <a:endParaRPr lang="en-US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7034"/>
    </mc:Choice>
    <mc:Fallback>
      <p:transition spd="slow" advTm="37034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>
            <a:extLst>
              <a:ext uri="{FF2B5EF4-FFF2-40B4-BE49-F238E27FC236}">
                <a16:creationId xmlns:a16="http://schemas.microsoft.com/office/drawing/2014/main" xmlns="" id="{9126CE83-3A70-4AF7-94DF-4BD5C2013F7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sr-Latn-RS" altLang="sr-Latn-RS"/>
          </a:p>
        </p:txBody>
      </p:sp>
      <p:sp>
        <p:nvSpPr>
          <p:cNvPr id="38915" name="Rectangle 3">
            <a:extLst>
              <a:ext uri="{FF2B5EF4-FFF2-40B4-BE49-F238E27FC236}">
                <a16:creationId xmlns:a16="http://schemas.microsoft.com/office/drawing/2014/main" xmlns="" id="{552F30F5-77C2-42C5-918A-6469B7AF86C9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fr-FR" altLang="sr-Latn-RS" b="1" i="1"/>
              <a:t>polusintetski penicilini</a:t>
            </a:r>
            <a:r>
              <a:rPr lang="fr-FR" altLang="sr-Latn-RS"/>
              <a:t> rezistentnim na </a:t>
            </a:r>
            <a:r>
              <a:rPr lang="sr-Latn-CS" altLang="sr-Latn-RS"/>
              <a:t>	</a:t>
            </a:r>
            <a:r>
              <a:rPr lang="fr-FR" altLang="sr-Latn-RS"/>
              <a:t>penicilinazu (oxacilin, meticilin) ili</a:t>
            </a:r>
            <a:endParaRPr lang="fr-FR" altLang="sr-Latn-RS" b="1" i="1"/>
          </a:p>
          <a:p>
            <a:pPr eaLnBrk="1" hangingPunct="1">
              <a:lnSpc>
                <a:spcPct val="90000"/>
              </a:lnSpc>
            </a:pPr>
            <a:r>
              <a:rPr lang="fr-FR" altLang="sr-Latn-RS" b="1" i="1"/>
              <a:t>Cefalosporini</a:t>
            </a:r>
            <a:r>
              <a:rPr lang="sr-Latn-CS" altLang="sr-Latn-RS" b="1" i="1"/>
              <a:t> (I generacije)</a:t>
            </a:r>
            <a:endParaRPr lang="fr-FR" altLang="sr-Latn-RS"/>
          </a:p>
          <a:p>
            <a:pPr lvl="1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sr-Latn-CS" altLang="sr-Latn-RS"/>
              <a:t>		</a:t>
            </a:r>
            <a:r>
              <a:rPr lang="fr-FR" altLang="sr-Latn-RS"/>
              <a:t>u skladu sa dobijenim AB terapija se koriguje ili dopunjava:</a:t>
            </a:r>
            <a:endParaRPr lang="fr-FR" altLang="sr-Latn-RS" b="1"/>
          </a:p>
          <a:p>
            <a:pPr eaLnBrk="1" hangingPunct="1">
              <a:lnSpc>
                <a:spcPct val="90000"/>
              </a:lnSpc>
            </a:pPr>
            <a:r>
              <a:rPr lang="fr-FR" altLang="sr-Latn-RS" b="1"/>
              <a:t>fuzidinska kiselina, vankomicin, linezolid</a:t>
            </a:r>
            <a:endParaRPr lang="fr-FR" altLang="sr-Latn-RS"/>
          </a:p>
          <a:p>
            <a:pPr eaLnBrk="1" hangingPunct="1">
              <a:lnSpc>
                <a:spcPct val="90000"/>
              </a:lnSpc>
            </a:pPr>
            <a:r>
              <a:rPr lang="fr-FR" altLang="sr-Latn-RS">
                <a:solidFill>
                  <a:schemeClr val="accent1"/>
                </a:solidFill>
              </a:rPr>
              <a:t>antibiotici </a:t>
            </a:r>
            <a:r>
              <a:rPr lang="fr-FR" altLang="sr-Latn-RS" b="1">
                <a:solidFill>
                  <a:schemeClr val="accent1"/>
                </a:solidFill>
              </a:rPr>
              <a:t>najmanje 6 nedelja</a:t>
            </a:r>
            <a:r>
              <a:rPr lang="fr-FR" altLang="sr-Latn-RS"/>
              <a:t> (prve tri nedelje parenteralno)</a:t>
            </a:r>
            <a:endParaRPr lang="en-US" altLang="sr-Latn-RS"/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xmlns="" id="{A0D9743F-A5F3-469C-8119-FA85870AF25A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E2F5283-899D-4F9B-B809-0005C9F92271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xmlns="" id="{1077DC95-20EF-46D8-AD2E-C1D1B05EA6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0925AFE-E675-4BC2-A2F5-7CBD9BE2D8F3}" type="slidenum">
              <a:rPr lang="en-US" altLang="en-US">
                <a:solidFill>
                  <a:srgbClr val="898989"/>
                </a:solidFill>
              </a:rPr>
              <a:pPr/>
              <a:t>34</a:t>
            </a:fld>
            <a:endParaRPr lang="en-US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3350"/>
    </mc:Choice>
    <mc:Fallback>
      <p:transition spd="slow" advTm="33350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xmlns="" id="{CFC7C254-647F-4AB8-8D29-A20D5AFF053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sr-Latn-RS"/>
              <a:t>HIRUR</a:t>
            </a:r>
            <a:r>
              <a:rPr lang="sr-Latn-CS" altLang="sr-Latn-RS"/>
              <a:t>Š</a:t>
            </a:r>
            <a:r>
              <a:rPr lang="en-US" altLang="sr-Latn-RS"/>
              <a:t>KA TERAPIJA</a:t>
            </a:r>
            <a:endParaRPr lang="en-US" altLang="sr-Latn-RS" b="1"/>
          </a:p>
        </p:txBody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xmlns="" id="{B50A1637-3B29-4C45-B7E7-F26CA944A82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19100" y="2057400"/>
            <a:ext cx="9096375" cy="4114800"/>
          </a:xfrm>
        </p:spPr>
        <p:txBody>
          <a:bodyPr/>
          <a:lstStyle/>
          <a:p>
            <a:pPr eaLnBrk="1" hangingPunct="1"/>
            <a:r>
              <a:rPr lang="en-US" altLang="sr-Latn-RS" sz="2800"/>
              <a:t>zavisi od stadijuma infekcije i prisustva gnoja i sekvestara </a:t>
            </a:r>
            <a:endParaRPr lang="sr-Latn-CS" altLang="sr-Latn-RS" sz="2800"/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sr-Latn-RS" sz="2800" i="1"/>
              <a:t>APSOLUTNA INDIKACIJA ZA </a:t>
            </a:r>
            <a:r>
              <a:rPr lang="en-US" altLang="sr-Latn-RS" sz="2800" b="1" i="1" u="sng">
                <a:solidFill>
                  <a:schemeClr val="folHlink"/>
                </a:solidFill>
              </a:rPr>
              <a:t>HIRUR</a:t>
            </a:r>
            <a:r>
              <a:rPr lang="sr-Latn-CS" altLang="sr-Latn-RS" sz="2800" b="1" i="1" u="sng">
                <a:solidFill>
                  <a:schemeClr val="folHlink"/>
                </a:solidFill>
              </a:rPr>
              <a:t>Š</a:t>
            </a:r>
            <a:r>
              <a:rPr lang="en-US" altLang="sr-Latn-RS" sz="2800" b="1" i="1" u="sng">
                <a:solidFill>
                  <a:schemeClr val="folHlink"/>
                </a:solidFill>
              </a:rPr>
              <a:t>KU</a:t>
            </a:r>
            <a:r>
              <a:rPr lang="sr-Latn-CS" altLang="sr-Latn-RS" sz="2800" b="1" i="1" u="sng">
                <a:solidFill>
                  <a:schemeClr val="folHlink"/>
                </a:solidFill>
              </a:rPr>
              <a:t> </a:t>
            </a:r>
            <a:r>
              <a:rPr lang="en-US" altLang="sr-Latn-RS" sz="2800" b="1" i="1" u="sng">
                <a:solidFill>
                  <a:schemeClr val="folHlink"/>
                </a:solidFill>
                <a:hlinkClick r:id="rId2"/>
              </a:rPr>
              <a:t>DRENA</a:t>
            </a:r>
            <a:r>
              <a:rPr lang="sr-Latn-CS" altLang="sr-Latn-RS" sz="2800" b="1" i="1">
                <a:solidFill>
                  <a:schemeClr val="folHlink"/>
                </a:solidFill>
                <a:hlinkClick r:id="rId2"/>
              </a:rPr>
              <a:t>Ž</a:t>
            </a:r>
            <a:r>
              <a:rPr lang="en-US" altLang="sr-Latn-RS" sz="2800" b="1" i="1">
                <a:solidFill>
                  <a:schemeClr val="folHlink"/>
                </a:solidFill>
                <a:hlinkClick r:id="rId2"/>
              </a:rPr>
              <a:t>U</a:t>
            </a:r>
            <a:r>
              <a:rPr lang="en-US" altLang="sr-Latn-RS" sz="2800" b="1" i="1"/>
              <a:t> 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sr-Latn-RS" sz="2800" b="1" i="1">
                <a:solidFill>
                  <a:schemeClr val="accent1"/>
                </a:solidFill>
              </a:rPr>
              <a:t>nalaz gnoja u punktatu</a:t>
            </a:r>
            <a:endParaRPr lang="sr-Latn-CS" altLang="sr-Latn-RS" sz="2800" b="1" i="1">
              <a:solidFill>
                <a:schemeClr val="accent1"/>
              </a:solidFill>
            </a:endParaRPr>
          </a:p>
          <a:p>
            <a:pPr algn="ctr" eaLnBrk="1" hangingPunct="1">
              <a:buFont typeface="Wingdings" panose="05000000000000000000" pitchFamily="2" charset="2"/>
              <a:buNone/>
            </a:pPr>
            <a:endParaRPr lang="sr-Latn-CS" altLang="sr-Latn-RS" sz="2800" b="1" i="1"/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sr-Latn-RS" sz="2800" b="1" i="1"/>
              <a:t>Perzistiranje simptoma i znakova sepse i pogor</a:t>
            </a:r>
            <a:r>
              <a:rPr lang="sr-Latn-CS" altLang="sr-Latn-RS" sz="2800" b="1" i="1"/>
              <a:t>š</a:t>
            </a:r>
            <a:r>
              <a:rPr lang="en-US" altLang="sr-Latn-RS" sz="2800" b="1" i="1"/>
              <a:t>anje lokalnih znakova</a:t>
            </a:r>
            <a:r>
              <a:rPr lang="en-US" altLang="sr-Latn-RS" sz="2800"/>
              <a:t> </a:t>
            </a:r>
            <a:r>
              <a:rPr lang="en-US" altLang="sr-Latn-RS" sz="2800">
                <a:cs typeface="Times New Roman" panose="02020603050405020304" pitchFamily="18" charset="0"/>
              </a:rPr>
              <a:t>→</a:t>
            </a:r>
            <a:r>
              <a:rPr lang="sr-Latn-CS" altLang="sr-Latn-RS" sz="2800">
                <a:cs typeface="Times New Roman" panose="02020603050405020304" pitchFamily="18" charset="0"/>
              </a:rPr>
              <a:t> 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sr-Latn-RS" sz="2800"/>
              <a:t>indikaciju za hiru</a:t>
            </a:r>
            <a:r>
              <a:rPr lang="sr-Latn-CS" altLang="sr-Latn-RS" sz="2800"/>
              <a:t>š</a:t>
            </a:r>
            <a:r>
              <a:rPr lang="en-US" altLang="sr-Latn-RS" sz="2800"/>
              <a:t>ku drena</a:t>
            </a:r>
            <a:r>
              <a:rPr lang="sr-Latn-CS" altLang="sr-Latn-RS" sz="2800"/>
              <a:t>ž</a:t>
            </a:r>
            <a:r>
              <a:rPr lang="en-US" altLang="sr-Latn-RS" sz="2800"/>
              <a:t>u, bez obzira na negativni nalaz u punktatu. </a:t>
            </a:r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xmlns="" id="{75287AE3-DF40-49EC-B7EC-B552FDB91500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92639EDF-6DD2-4B0B-873F-9993B7DEC32E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xmlns="" id="{DE417164-D48C-48F0-AB36-CF58F4FD22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33EF860-48CB-4B47-A1B3-5BA5C142022D}" type="slidenum">
              <a:rPr lang="en-US" altLang="en-US">
                <a:solidFill>
                  <a:srgbClr val="898989"/>
                </a:solidFill>
              </a:rPr>
              <a:pPr/>
              <a:t>35</a:t>
            </a:fld>
            <a:endParaRPr lang="en-US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6533"/>
    </mc:Choice>
    <mc:Fallback>
      <p:transition spd="slow" advTm="26533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>
            <a:extLst>
              <a:ext uri="{FF2B5EF4-FFF2-40B4-BE49-F238E27FC236}">
                <a16:creationId xmlns:a16="http://schemas.microsoft.com/office/drawing/2014/main" xmlns="" id="{B63960C5-4285-4BC9-967B-9226EBBB0AD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sr-Latn-RS"/>
              <a:t>KOMPLIKACIJE I PROGNOZA</a:t>
            </a:r>
          </a:p>
        </p:txBody>
      </p:sp>
      <p:sp>
        <p:nvSpPr>
          <p:cNvPr id="40963" name="Rectangle 3">
            <a:extLst>
              <a:ext uri="{FF2B5EF4-FFF2-40B4-BE49-F238E27FC236}">
                <a16:creationId xmlns:a16="http://schemas.microsoft.com/office/drawing/2014/main" xmlns="" id="{2858800F-AAE5-4D7B-A841-07D87D2A103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19100" y="2057400"/>
            <a:ext cx="9867900" cy="4114800"/>
          </a:xfrm>
        </p:spPr>
        <p:txBody>
          <a:bodyPr/>
          <a:lstStyle/>
          <a:p>
            <a:pPr eaLnBrk="1" hangingPunct="1"/>
            <a:endParaRPr lang="sr-Latn-CS" altLang="sr-Latn-RS"/>
          </a:p>
          <a:p>
            <a:pPr eaLnBrk="1" hangingPunct="1"/>
            <a:r>
              <a:rPr lang="en-US" altLang="sr-Latn-RS"/>
              <a:t>smrtni ishod je retkost (vi</a:t>
            </a:r>
            <a:r>
              <a:rPr lang="sr-Latn-CS" altLang="sr-Latn-RS"/>
              <a:t>š</a:t>
            </a:r>
            <a:r>
              <a:rPr lang="en-US" altLang="sr-Latn-RS"/>
              <a:t>e od 20% pre antibiotske ere)</a:t>
            </a:r>
          </a:p>
          <a:p>
            <a:pPr eaLnBrk="1" hangingPunct="1"/>
            <a:endParaRPr lang="sr-Latn-CS" altLang="sr-Latn-RS"/>
          </a:p>
          <a:p>
            <a:pPr eaLnBrk="1" hangingPunct="1"/>
            <a:r>
              <a:rPr lang="en-US" altLang="sr-Latn-RS"/>
              <a:t>hroni</a:t>
            </a:r>
            <a:r>
              <a:rPr lang="sr-Latn-CS" altLang="sr-Latn-RS"/>
              <a:t>č</a:t>
            </a:r>
            <a:r>
              <a:rPr lang="en-US" altLang="sr-Latn-RS"/>
              <a:t>ni osteomijelitis se javlja kod svakog petog</a:t>
            </a:r>
          </a:p>
          <a:p>
            <a:pPr eaLnBrk="1" hangingPunct="1"/>
            <a:endParaRPr lang="sr-Latn-CS" altLang="sr-Latn-RS"/>
          </a:p>
          <a:p>
            <a:pPr eaLnBrk="1" hangingPunct="1"/>
            <a:r>
              <a:rPr lang="sr-Latn-CS" altLang="sr-Latn-RS"/>
              <a:t>š</a:t>
            </a:r>
            <a:r>
              <a:rPr lang="en-US" altLang="sr-Latn-RS"/>
              <a:t>irenje infekcije na zglob</a:t>
            </a:r>
            <a:r>
              <a:rPr lang="sr-Latn-CS" altLang="sr-Latn-RS"/>
              <a:t> </a:t>
            </a:r>
            <a:r>
              <a:rPr lang="en-US" altLang="sr-Latn-RS">
                <a:cs typeface="Times New Roman" panose="02020603050405020304" pitchFamily="18" charset="0"/>
              </a:rPr>
              <a:t>→</a:t>
            </a:r>
            <a:r>
              <a:rPr lang="en-US" altLang="sr-Latn-RS"/>
              <a:t> te</a:t>
            </a:r>
            <a:r>
              <a:rPr lang="sr-Latn-CS" altLang="sr-Latn-RS"/>
              <a:t>š</a:t>
            </a:r>
            <a:r>
              <a:rPr lang="en-US" altLang="sr-Latn-RS"/>
              <a:t>ke posledice</a:t>
            </a:r>
          </a:p>
          <a:p>
            <a:pPr eaLnBrk="1" hangingPunct="1"/>
            <a:endParaRPr lang="en-US" altLang="sr-Latn-RS"/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xmlns="" id="{FB2A1155-895F-470B-BFFA-525661862249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7BA10AD-3898-41DB-9255-CEC2CE60A992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xmlns="" id="{C8219141-ABEF-4BE7-A9E3-A3EF87B6DA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03AFE5E-9EAE-44A3-8366-ADF1E0AE88A1}" type="slidenum">
              <a:rPr lang="en-US" altLang="en-US">
                <a:solidFill>
                  <a:srgbClr val="898989"/>
                </a:solidFill>
              </a:rPr>
              <a:pPr/>
              <a:t>36</a:t>
            </a:fld>
            <a:endParaRPr lang="en-US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7868"/>
    </mc:Choice>
    <mc:Fallback>
      <p:transition spd="slow" advTm="27868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4">
            <a:extLst>
              <a:ext uri="{FF2B5EF4-FFF2-40B4-BE49-F238E27FC236}">
                <a16:creationId xmlns:a16="http://schemas.microsoft.com/office/drawing/2014/main" xmlns="" id="{C66CB3D1-7222-49B4-85CA-606325D7206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14350" y="274638"/>
            <a:ext cx="4857750" cy="1143000"/>
          </a:xfrm>
        </p:spPr>
        <p:txBody>
          <a:bodyPr/>
          <a:lstStyle/>
          <a:p>
            <a:pPr eaLnBrk="1" hangingPunct="1"/>
            <a:r>
              <a:rPr lang="en-US" altLang="sr-Latn-RS"/>
              <a:t>Posledice</a:t>
            </a:r>
          </a:p>
        </p:txBody>
      </p:sp>
      <p:pic>
        <p:nvPicPr>
          <p:cNvPr id="41987" name="Picture 6">
            <a:extLst>
              <a:ext uri="{FF2B5EF4-FFF2-40B4-BE49-F238E27FC236}">
                <a16:creationId xmlns:a16="http://schemas.microsoft.com/office/drawing/2014/main" xmlns="" id="{2D798ED7-F80C-4893-A795-EC298A95C0D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219700" y="609600"/>
            <a:ext cx="4213225" cy="5715000"/>
          </a:xfrm>
          <a:noFill/>
        </p:spPr>
      </p:pic>
      <p:sp>
        <p:nvSpPr>
          <p:cNvPr id="5" name="Date Placeholder 5">
            <a:extLst>
              <a:ext uri="{FF2B5EF4-FFF2-40B4-BE49-F238E27FC236}">
                <a16:creationId xmlns:a16="http://schemas.microsoft.com/office/drawing/2014/main" xmlns="" id="{AF3EDDDE-1FE9-41F7-B4FE-124C4A801F27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6EDA99E-6D2A-4AA3-BFAA-B4BEB9E0C084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xmlns="" id="{3F777904-C0F1-4592-943C-34D0CA332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AFAF9B1-25A9-4494-A589-DCEE0EB6D560}" type="slidenum">
              <a:rPr lang="en-US" altLang="en-US">
                <a:solidFill>
                  <a:srgbClr val="898989"/>
                </a:solidFill>
              </a:rPr>
              <a:pPr/>
              <a:t>37</a:t>
            </a:fld>
            <a:endParaRPr lang="en-US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2143"/>
    </mc:Choice>
    <mc:Fallback>
      <p:transition spd="slow" advTm="32143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>
            <a:extLst>
              <a:ext uri="{FF2B5EF4-FFF2-40B4-BE49-F238E27FC236}">
                <a16:creationId xmlns:a16="http://schemas.microsoft.com/office/drawing/2014/main" xmlns="" id="{E45D4BA4-3106-48F4-822C-A0249C00F21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sr-Latn-RS" sz="4000"/>
              <a:t>SUBAKUTNI OSTEOMIJELITIS (SOAM)</a:t>
            </a:r>
          </a:p>
        </p:txBody>
      </p:sp>
      <p:sp>
        <p:nvSpPr>
          <p:cNvPr id="43011" name="Rectangle 3">
            <a:extLst>
              <a:ext uri="{FF2B5EF4-FFF2-40B4-BE49-F238E27FC236}">
                <a16:creationId xmlns:a16="http://schemas.microsoft.com/office/drawing/2014/main" xmlns="" id="{46E27DCF-1A9A-4330-9BC5-543955F25D42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sr-Latn-RS"/>
              <a:t>DEFNICIJA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sr-Latn-CS" altLang="sr-Latn-RS"/>
              <a:t>		</a:t>
            </a:r>
            <a:r>
              <a:rPr lang="en-US" altLang="sr-Latn-RS"/>
              <a:t>ko</a:t>
            </a:r>
            <a:r>
              <a:rPr lang="sr-Latn-CS" altLang="sr-Latn-RS"/>
              <a:t>š</a:t>
            </a:r>
            <a:r>
              <a:rPr lang="en-US" altLang="sr-Latn-RS"/>
              <a:t>tana infekcija prisutna 2 ili vi</a:t>
            </a:r>
            <a:r>
              <a:rPr lang="sr-Latn-CS" altLang="sr-Latn-RS"/>
              <a:t>š</a:t>
            </a:r>
            <a:r>
              <a:rPr lang="en-US" altLang="sr-Latn-RS"/>
              <a:t>e nedelja bez prisustva akutnih simptoma bolesti.</a:t>
            </a:r>
            <a:endParaRPr lang="sr-Latn-CS" altLang="sr-Latn-RS"/>
          </a:p>
          <a:p>
            <a:pPr eaLnBrk="1" hangingPunct="1">
              <a:buFont typeface="Wingdings" panose="05000000000000000000" pitchFamily="2" charset="2"/>
              <a:buNone/>
            </a:pPr>
            <a:endParaRPr lang="sr-Latn-CS" altLang="sr-Latn-RS"/>
          </a:p>
          <a:p>
            <a:pPr lvl="1" eaLnBrk="1" hangingPunct="1"/>
            <a:r>
              <a:rPr lang="en-US" altLang="sr-Latn-RS"/>
              <a:t>invazija ko</a:t>
            </a:r>
            <a:r>
              <a:rPr lang="sr-Latn-CS" altLang="sr-Latn-RS"/>
              <a:t>š</a:t>
            </a:r>
            <a:r>
              <a:rPr lang="en-US" altLang="sr-Latn-RS"/>
              <a:t>tanog tkiva manje virulentnim klicama</a:t>
            </a:r>
          </a:p>
          <a:p>
            <a:pPr lvl="1" eaLnBrk="1" hangingPunct="1"/>
            <a:r>
              <a:rPr lang="en-US" altLang="sr-Latn-RS"/>
              <a:t>istovremeno relativno otporan organizam obolelog</a:t>
            </a:r>
          </a:p>
          <a:p>
            <a:pPr lvl="1" eaLnBrk="1" hangingPunct="1"/>
            <a:r>
              <a:rPr lang="en-US" altLang="sr-Latn-RS"/>
              <a:t>glavna razlika - intenzitet klini</a:t>
            </a:r>
            <a:r>
              <a:rPr lang="sr-Latn-CS" altLang="sr-Latn-RS"/>
              <a:t>č</a:t>
            </a:r>
            <a:r>
              <a:rPr lang="en-US" altLang="sr-Latn-RS"/>
              <a:t>kih simptoma </a:t>
            </a:r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xmlns="" id="{E768A337-D638-4392-995E-40FC7434E29F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1DC54A9-ED19-4385-9DB3-CD2853B179F6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xmlns="" id="{16A81AD2-B8D2-4803-A44F-6F1B0D8A8E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170E04C-48D2-4914-B4C9-E6F256E93003}" type="slidenum">
              <a:rPr lang="en-US" altLang="en-US">
                <a:solidFill>
                  <a:srgbClr val="898989"/>
                </a:solidFill>
              </a:rPr>
              <a:pPr/>
              <a:t>38</a:t>
            </a:fld>
            <a:endParaRPr lang="en-US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0738"/>
    </mc:Choice>
    <mc:Fallback>
      <p:transition spd="slow" advTm="40738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xmlns="" id="{3D23B6B7-9492-4221-A75D-6AB3EA588A0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sr-Latn-RS"/>
              <a:t>RTG </a:t>
            </a:r>
          </a:p>
        </p:txBody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xmlns="" id="{39A48ED2-3817-4E68-950A-E9AEF766F559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90500" y="1981200"/>
            <a:ext cx="6726238" cy="38862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sr-Latn-CS" altLang="sr-Latn-RS" sz="2400"/>
              <a:t>		</a:t>
            </a:r>
            <a:r>
              <a:rPr lang="en-US" altLang="sr-Latn-RS" sz="2400"/>
              <a:t>Klasi</a:t>
            </a:r>
            <a:r>
              <a:rPr lang="sr-Latn-CS" altLang="sr-Latn-RS" sz="2400"/>
              <a:t>č</a:t>
            </a:r>
            <a:r>
              <a:rPr lang="en-US" altLang="sr-Latn-RS" sz="2400"/>
              <a:t>ni oblik subakutnog OM (Brodie):</a:t>
            </a:r>
            <a:endParaRPr lang="sr-Latn-CS" altLang="sr-Latn-RS" sz="2400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sr-Latn-RS" sz="2400"/>
          </a:p>
          <a:p>
            <a:pPr eaLnBrk="1" hangingPunct="1"/>
            <a:r>
              <a:rPr lang="en-US" altLang="sr-Latn-RS" sz="2400"/>
              <a:t>rasvetljenje u metafizi dugih kostiju (naj</a:t>
            </a:r>
            <a:r>
              <a:rPr lang="sr-Latn-CS" altLang="sr-Latn-RS" sz="2400"/>
              <a:t>č</a:t>
            </a:r>
            <a:r>
              <a:rPr lang="en-US" altLang="sr-Latn-RS" sz="2400"/>
              <a:t>e</a:t>
            </a:r>
            <a:r>
              <a:rPr lang="sr-Latn-CS" altLang="sr-Latn-RS" sz="2400"/>
              <a:t>šć</a:t>
            </a:r>
            <a:r>
              <a:rPr lang="en-US" altLang="sr-Latn-RS" sz="2400"/>
              <a:t>e distalna tibija) sa slabo izra</a:t>
            </a:r>
            <a:r>
              <a:rPr lang="sr-Latn-CS" altLang="sr-Latn-RS" sz="2400"/>
              <a:t>ž</a:t>
            </a:r>
            <a:r>
              <a:rPr lang="en-US" altLang="sr-Latn-RS" sz="2400"/>
              <a:t>enom sklerozom okoline i slabom periostalnom reakcijom.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sr-Latn-CS" altLang="sr-Latn-RS" sz="2400"/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sr-Latn-RS" sz="2400"/>
              <a:t>Ovo je samo jedan od oblika ispoljavanja subakutne infekcije kosti na radiografiji.</a:t>
            </a:r>
          </a:p>
        </p:txBody>
      </p:sp>
      <p:pic>
        <p:nvPicPr>
          <p:cNvPr id="44036" name="Picture 5" descr="Brody">
            <a:extLst>
              <a:ext uri="{FF2B5EF4-FFF2-40B4-BE49-F238E27FC236}">
                <a16:creationId xmlns:a16="http://schemas.microsoft.com/office/drawing/2014/main" xmlns="" id="{2E42B944-7BEE-44BA-84F6-4CF920B3EF01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972300" y="1143000"/>
            <a:ext cx="2832100" cy="3886200"/>
          </a:xfrm>
          <a:noFill/>
        </p:spPr>
      </p:pic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FD1BAD40-650C-4A4A-8711-74B36FFEEBE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F11F904-D9D0-487A-8542-4CAAD471B539}" type="slidenum">
              <a:rPr lang="en-US" altLang="en-US">
                <a:solidFill>
                  <a:srgbClr val="898989"/>
                </a:solidFill>
              </a:rPr>
              <a:pPr/>
              <a:t>39</a:t>
            </a:fld>
            <a:endParaRPr lang="en-US" altLang="en-US">
              <a:solidFill>
                <a:srgbClr val="898989"/>
              </a:solidFill>
            </a:endParaRPr>
          </a:p>
        </p:txBody>
      </p:sp>
      <p:sp>
        <p:nvSpPr>
          <p:cNvPr id="6" name="Date Placeholder 6">
            <a:extLst>
              <a:ext uri="{FF2B5EF4-FFF2-40B4-BE49-F238E27FC236}">
                <a16:creationId xmlns:a16="http://schemas.microsoft.com/office/drawing/2014/main" xmlns="" id="{571B240E-5F79-4B40-A35F-F2E60301E371}"/>
              </a:ext>
            </a:extLst>
          </p:cNvPr>
          <p:cNvSpPr>
            <a:spLocks noGrp="1"/>
          </p:cNvSpPr>
          <p:nvPr>
            <p:ph type="dt" sz="quarter" idx="12"/>
          </p:nvPr>
        </p:nvSpPr>
        <p:spPr/>
        <p:txBody>
          <a:bodyPr/>
          <a:lstStyle/>
          <a:p>
            <a:pPr>
              <a:defRPr/>
            </a:pPr>
            <a:fld id="{0EFD7441-F875-4F1C-BC02-6D04E15661F2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6878"/>
    </mc:Choice>
    <mc:Fallback>
      <p:transition spd="slow" advTm="6878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ABA3AEC2-068E-486B-AC76-4645AF06C1C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sr-Latn-RS"/>
              <a:t>KLASIFIKACIJA</a:t>
            </a: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xmlns="" id="{35B90AD3-55DC-421C-B229-3C386D062FE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95300" y="2057400"/>
            <a:ext cx="9525000" cy="4114800"/>
          </a:xfrm>
        </p:spPr>
        <p:txBody>
          <a:bodyPr/>
          <a:lstStyle/>
          <a:p>
            <a:pPr marL="609600" indent="-609600" eaLnBrk="1" hangingPunct="1">
              <a:buFont typeface="Wingdings" panose="05000000000000000000" pitchFamily="2" charset="2"/>
              <a:buNone/>
            </a:pPr>
            <a:r>
              <a:rPr lang="en-US" altLang="sr-Latn-RS"/>
              <a:t>Osteomijelitisi se naj</a:t>
            </a:r>
            <a:r>
              <a:rPr lang="sr-Latn-CS" altLang="sr-Latn-RS"/>
              <a:t>č</a:t>
            </a:r>
            <a:r>
              <a:rPr lang="en-US" altLang="sr-Latn-RS"/>
              <a:t>e</a:t>
            </a:r>
            <a:r>
              <a:rPr lang="sr-Latn-CS" altLang="sr-Latn-RS"/>
              <a:t>šć</a:t>
            </a:r>
            <a:r>
              <a:rPr lang="en-US" altLang="sr-Latn-RS"/>
              <a:t>e kalsifikuju na osnovu:</a:t>
            </a:r>
            <a:endParaRPr lang="sr-Latn-CS" altLang="sr-Latn-RS"/>
          </a:p>
          <a:p>
            <a:pPr marL="609600" indent="-609600" eaLnBrk="1" hangingPunct="1"/>
            <a:endParaRPr lang="sr-Latn-CS" altLang="sr-Latn-RS"/>
          </a:p>
          <a:p>
            <a:pPr marL="609600" indent="-609600" eaLnBrk="1" hangingPunct="1">
              <a:buFont typeface="Wingdings" panose="05000000000000000000" pitchFamily="2" charset="2"/>
              <a:buNone/>
            </a:pPr>
            <a:r>
              <a:rPr lang="fr-FR" altLang="sr-Latn-RS" b="1" i="1"/>
              <a:t>brzine nastanka, inteziteta i du</a:t>
            </a:r>
            <a:r>
              <a:rPr lang="sr-Latn-CS" altLang="sr-Latn-RS" b="1" i="1"/>
              <a:t>ž</a:t>
            </a:r>
            <a:r>
              <a:rPr lang="fr-FR" altLang="sr-Latn-RS" b="1" i="1"/>
              <a:t>ine trajanja simptoma</a:t>
            </a:r>
            <a:endParaRPr lang="en-US" altLang="sr-Latn-RS" b="1" i="1"/>
          </a:p>
          <a:p>
            <a:pPr marL="990600" lvl="1" indent="-533400" eaLnBrk="1" hangingPunct="1"/>
            <a:r>
              <a:rPr lang="en-US" altLang="sr-Latn-RS"/>
              <a:t>akutni, </a:t>
            </a:r>
          </a:p>
          <a:p>
            <a:pPr marL="990600" lvl="1" indent="-533400" eaLnBrk="1" hangingPunct="1"/>
            <a:r>
              <a:rPr lang="en-US" altLang="sr-Latn-RS"/>
              <a:t>subakutni i </a:t>
            </a:r>
          </a:p>
          <a:p>
            <a:pPr marL="990600" lvl="1" indent="-533400" eaLnBrk="1" hangingPunct="1"/>
            <a:r>
              <a:rPr lang="en-US" altLang="sr-Latn-RS"/>
              <a:t>hroni</a:t>
            </a:r>
            <a:r>
              <a:rPr lang="sr-Latn-CS" altLang="sr-Latn-RS"/>
              <a:t>č</a:t>
            </a:r>
            <a:r>
              <a:rPr lang="en-US" altLang="sr-Latn-RS"/>
              <a:t>ni</a:t>
            </a:r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xmlns="" id="{143F4944-A3A8-4CE1-9B1C-0EDE660DEF88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790416A-B9FD-4B82-9341-EB99B10DD138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xmlns="" id="{078DF708-2562-48A8-967C-D98B1874B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FC83C1-1A55-4CB1-8B72-E50F6FCB976D}" type="slidenum">
              <a:rPr lang="en-US" altLang="en-US">
                <a:solidFill>
                  <a:srgbClr val="898989"/>
                </a:solidFill>
              </a:rPr>
              <a:pPr/>
              <a:t>4</a:t>
            </a:fld>
            <a:endParaRPr lang="en-US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1662"/>
    </mc:Choice>
    <mc:Fallback>
      <p:transition spd="slow" advTm="11662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>
            <a:extLst>
              <a:ext uri="{FF2B5EF4-FFF2-40B4-BE49-F238E27FC236}">
                <a16:creationId xmlns:a16="http://schemas.microsoft.com/office/drawing/2014/main" xmlns="" id="{9AA86740-8E6E-47AC-AA26-1A9907C1A13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sr-Latn-RS"/>
              <a:t>TERAPIJA</a:t>
            </a:r>
          </a:p>
        </p:txBody>
      </p:sp>
      <p:sp>
        <p:nvSpPr>
          <p:cNvPr id="46083" name="Rectangle 3">
            <a:extLst>
              <a:ext uri="{FF2B5EF4-FFF2-40B4-BE49-F238E27FC236}">
                <a16:creationId xmlns:a16="http://schemas.microsoft.com/office/drawing/2014/main" xmlns="" id="{F336ED76-7741-4526-A107-E16808552C7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76300" y="2743200"/>
            <a:ext cx="8743950" cy="2590800"/>
          </a:xfrm>
        </p:spPr>
        <p:txBody>
          <a:bodyPr/>
          <a:lstStyle/>
          <a:p>
            <a:pPr eaLnBrk="1" hangingPunct="1"/>
            <a:r>
              <a:rPr lang="en-US" altLang="sr-Latn-RS"/>
              <a:t>kireta</a:t>
            </a:r>
            <a:r>
              <a:rPr lang="sr-Latn-CS" altLang="sr-Latn-RS"/>
              <a:t>ž</a:t>
            </a:r>
            <a:r>
              <a:rPr lang="en-US" altLang="sr-Latn-RS"/>
              <a:t>a infektivnog </a:t>
            </a:r>
            <a:r>
              <a:rPr lang="sr-Latn-CS" altLang="sr-Latn-RS"/>
              <a:t>ž</a:t>
            </a:r>
            <a:r>
              <a:rPr lang="en-US" altLang="sr-Latn-RS"/>
              <a:t>ari</a:t>
            </a:r>
            <a:r>
              <a:rPr lang="sr-Latn-CS" altLang="sr-Latn-RS"/>
              <a:t>š</a:t>
            </a:r>
            <a:r>
              <a:rPr lang="en-US" altLang="sr-Latn-RS"/>
              <a:t>ta</a:t>
            </a:r>
          </a:p>
          <a:p>
            <a:pPr eaLnBrk="1" hangingPunct="1"/>
            <a:r>
              <a:rPr lang="en-US" altLang="sr-Latn-RS"/>
              <a:t>administraciju adekvatnih antibiotika.</a:t>
            </a:r>
          </a:p>
          <a:p>
            <a:pPr eaLnBrk="1" hangingPunct="1"/>
            <a:endParaRPr lang="en-US" altLang="sr-Latn-RS"/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xmlns="" id="{C9121293-1A50-483B-8C35-06DA9A908220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C6B2FB1-77DC-4D10-88B3-3C12014EB9B3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xmlns="" id="{FB529A28-D933-4813-A3B7-3042E9274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CCC2E35-1470-42E7-BAD7-B9E5A4BCB5A1}" type="slidenum">
              <a:rPr lang="en-US" altLang="en-US">
                <a:solidFill>
                  <a:srgbClr val="898989"/>
                </a:solidFill>
              </a:rPr>
              <a:pPr/>
              <a:t>40</a:t>
            </a:fld>
            <a:endParaRPr lang="en-US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227"/>
    </mc:Choice>
    <mc:Fallback>
      <p:transition spd="slow" advTm="10227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>
            <a:extLst>
              <a:ext uri="{FF2B5EF4-FFF2-40B4-BE49-F238E27FC236}">
                <a16:creationId xmlns:a16="http://schemas.microsoft.com/office/drawing/2014/main" xmlns="" id="{F4A834BB-010D-4B09-8386-275E7CF223A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sr-Latn-RS"/>
              <a:t>HRONI</a:t>
            </a:r>
            <a:r>
              <a:rPr lang="sr-Latn-CS" altLang="sr-Latn-RS"/>
              <a:t>Č</a:t>
            </a:r>
            <a:r>
              <a:rPr lang="en-US" altLang="sr-Latn-RS"/>
              <a:t>NI OSTEOMIJELITIS</a:t>
            </a:r>
          </a:p>
        </p:txBody>
      </p:sp>
      <p:sp>
        <p:nvSpPr>
          <p:cNvPr id="47107" name="Rectangle 3">
            <a:extLst>
              <a:ext uri="{FF2B5EF4-FFF2-40B4-BE49-F238E27FC236}">
                <a16:creationId xmlns:a16="http://schemas.microsoft.com/office/drawing/2014/main" xmlns="" id="{9D4B7436-1AA9-42F0-A0E1-C4E2089C91D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00100" y="2362200"/>
            <a:ext cx="8743950" cy="3657600"/>
          </a:xfrm>
        </p:spPr>
        <p:txBody>
          <a:bodyPr/>
          <a:lstStyle/>
          <a:p>
            <a:pPr eaLnBrk="1" hangingPunct="1"/>
            <a:r>
              <a:rPr lang="en-US" altLang="sr-Latn-RS"/>
              <a:t>Ukoliko kod jednog primarnog ili egzogenog OM </a:t>
            </a:r>
            <a:r>
              <a:rPr lang="en-US" altLang="sr-Latn-RS" i="1">
                <a:solidFill>
                  <a:srgbClr val="000080"/>
                </a:solidFill>
              </a:rPr>
              <a:t>ne do</a:t>
            </a:r>
            <a:r>
              <a:rPr lang="sr-Latn-CS" altLang="sr-Latn-RS" i="1">
                <a:solidFill>
                  <a:srgbClr val="000080"/>
                </a:solidFill>
              </a:rPr>
              <a:t>đ</a:t>
            </a:r>
            <a:r>
              <a:rPr lang="en-US" altLang="sr-Latn-RS" i="1">
                <a:solidFill>
                  <a:srgbClr val="000080"/>
                </a:solidFill>
              </a:rPr>
              <a:t>e do eradikacije</a:t>
            </a:r>
            <a:r>
              <a:rPr lang="en-US" altLang="sr-Latn-RS"/>
              <a:t> infektivnog agensa nastaje hroni</a:t>
            </a:r>
            <a:r>
              <a:rPr lang="sr-Latn-CS" altLang="sr-Latn-RS"/>
              <a:t>č</a:t>
            </a:r>
            <a:r>
              <a:rPr lang="en-US" altLang="sr-Latn-RS"/>
              <a:t>ni osteomijelitis</a:t>
            </a:r>
            <a:endParaRPr lang="sr-Latn-CS" altLang="sr-Latn-RS"/>
          </a:p>
          <a:p>
            <a:pPr eaLnBrk="1" hangingPunct="1"/>
            <a:r>
              <a:rPr lang="en-US" altLang="sr-Latn-RS">
                <a:solidFill>
                  <a:srgbClr val="000080"/>
                </a:solidFill>
              </a:rPr>
              <a:t>Karakteristika</a:t>
            </a:r>
            <a:r>
              <a:rPr lang="en-US" altLang="sr-Latn-RS"/>
              <a:t> hroni</a:t>
            </a:r>
            <a:r>
              <a:rPr lang="sr-Latn-CS" altLang="sr-Latn-RS"/>
              <a:t>č</a:t>
            </a:r>
            <a:r>
              <a:rPr lang="en-US" altLang="sr-Latn-RS"/>
              <a:t>nog osteomijelitisa je </a:t>
            </a:r>
            <a:r>
              <a:rPr lang="en-US" altLang="sr-Latn-RS" i="1">
                <a:solidFill>
                  <a:srgbClr val="000080"/>
                </a:solidFill>
              </a:rPr>
              <a:t>infektivna, mrtva kost okru</a:t>
            </a:r>
            <a:r>
              <a:rPr lang="sr-Latn-CS" altLang="sr-Latn-RS" i="1">
                <a:solidFill>
                  <a:srgbClr val="000080"/>
                </a:solidFill>
              </a:rPr>
              <a:t>ž</a:t>
            </a:r>
            <a:r>
              <a:rPr lang="en-US" altLang="sr-Latn-RS" i="1">
                <a:solidFill>
                  <a:srgbClr val="000080"/>
                </a:solidFill>
              </a:rPr>
              <a:t>ena skleroti</a:t>
            </a:r>
            <a:r>
              <a:rPr lang="sr-Latn-CS" altLang="sr-Latn-RS" i="1">
                <a:solidFill>
                  <a:srgbClr val="000080"/>
                </a:solidFill>
              </a:rPr>
              <a:t>č</a:t>
            </a:r>
            <a:r>
              <a:rPr lang="en-US" altLang="sr-Latn-RS" i="1">
                <a:solidFill>
                  <a:srgbClr val="000080"/>
                </a:solidFill>
              </a:rPr>
              <a:t>nom</a:t>
            </a:r>
            <a:r>
              <a:rPr lang="en-US" altLang="sr-Latn-RS" i="1"/>
              <a:t>,</a:t>
            </a:r>
            <a:r>
              <a:rPr lang="en-US" altLang="sr-Latn-RS"/>
              <a:t> slabo vaskularizovanom reaktivnom kosti.</a:t>
            </a:r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xmlns="" id="{CDABA0F3-312A-42A4-94B7-D1202112A0DF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7A378EFE-B243-4DA8-9E8B-F2B5C00DB939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xmlns="" id="{36B967D8-E465-4ED8-B401-86F505510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4057FFF-EACC-4E27-BE6A-A8AD97AFD5A6}" type="slidenum">
              <a:rPr lang="en-US" altLang="en-US">
                <a:solidFill>
                  <a:srgbClr val="898989"/>
                </a:solidFill>
              </a:rPr>
              <a:pPr/>
              <a:t>41</a:t>
            </a:fld>
            <a:endParaRPr lang="en-US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9333"/>
    </mc:Choice>
    <mc:Fallback>
      <p:transition spd="slow" advTm="19333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90B47317-35D8-42DA-AD6B-174EE007CFC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sr-Latn-RS" altLang="sr-Latn-RS"/>
          </a:p>
        </p:txBody>
      </p:sp>
      <p:sp>
        <p:nvSpPr>
          <p:cNvPr id="48131" name="Rectangle 3">
            <a:extLst>
              <a:ext uri="{FF2B5EF4-FFF2-40B4-BE49-F238E27FC236}">
                <a16:creationId xmlns:a16="http://schemas.microsoft.com/office/drawing/2014/main" xmlns="" id="{786A6A4E-E9F7-45F5-BFB7-F5F91947B9D3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fr-FR" altLang="sr-Latn-RS"/>
              <a:t>klini</a:t>
            </a:r>
            <a:r>
              <a:rPr lang="sr-Latn-CS" altLang="sr-Latn-RS"/>
              <a:t>č</a:t>
            </a:r>
            <a:r>
              <a:rPr lang="fr-FR" altLang="sr-Latn-RS"/>
              <a:t>ki manifestna infekcija ne mora biti prisutna godinama,</a:t>
            </a:r>
            <a:endParaRPr lang="en-US" altLang="sr-Latn-RS"/>
          </a:p>
          <a:p>
            <a:pPr eaLnBrk="1" hangingPunct="1"/>
            <a:r>
              <a:rPr lang="fr-FR" altLang="sr-Latn-RS"/>
              <a:t>u kosti se nalaze fokusi mikroorganizama</a:t>
            </a:r>
            <a:endParaRPr lang="en-US" altLang="sr-Latn-RS"/>
          </a:p>
          <a:p>
            <a:pPr eaLnBrk="1" hangingPunct="1"/>
            <a:r>
              <a:rPr lang="en-US" altLang="sr-Latn-RS"/>
              <a:t>akutne egzacerbacije</a:t>
            </a:r>
          </a:p>
          <a:p>
            <a:pPr eaLnBrk="1" hangingPunct="1"/>
            <a:r>
              <a:rPr lang="en-US" altLang="sr-Latn-RS"/>
              <a:t>hroni</a:t>
            </a:r>
            <a:r>
              <a:rPr lang="sr-Latn-CS" altLang="sr-Latn-RS"/>
              <a:t>č</a:t>
            </a:r>
            <a:r>
              <a:rPr lang="en-US" altLang="sr-Latn-RS"/>
              <a:t>ni osteomijelitis treba posmatrati kao bolest koja se </a:t>
            </a:r>
            <a:r>
              <a:rPr lang="en-US" altLang="sr-Latn-RS" i="1">
                <a:solidFill>
                  <a:srgbClr val="FF0066"/>
                </a:solidFill>
              </a:rPr>
              <a:t>mo</a:t>
            </a:r>
            <a:r>
              <a:rPr lang="sr-Latn-CS" altLang="sr-Latn-RS" i="1">
                <a:solidFill>
                  <a:srgbClr val="FF0066"/>
                </a:solidFill>
              </a:rPr>
              <a:t>ž</a:t>
            </a:r>
            <a:r>
              <a:rPr lang="en-US" altLang="sr-Latn-RS" i="1">
                <a:solidFill>
                  <a:srgbClr val="FF0066"/>
                </a:solidFill>
              </a:rPr>
              <a:t>e kontrolisati</a:t>
            </a:r>
            <a:r>
              <a:rPr lang="en-US" altLang="sr-Latn-RS" i="1"/>
              <a:t>, ali </a:t>
            </a:r>
            <a:r>
              <a:rPr lang="en-US" altLang="sr-Latn-RS" i="1">
                <a:solidFill>
                  <a:srgbClr val="FF0066"/>
                </a:solidFill>
              </a:rPr>
              <a:t>nikad</a:t>
            </a:r>
            <a:r>
              <a:rPr lang="en-US" altLang="sr-Latn-RS" i="1"/>
              <a:t> stvarno </a:t>
            </a:r>
            <a:r>
              <a:rPr lang="en-US" altLang="sr-Latn-RS" i="1">
                <a:solidFill>
                  <a:srgbClr val="FF0066"/>
                </a:solidFill>
              </a:rPr>
              <a:t>izle</a:t>
            </a:r>
            <a:r>
              <a:rPr lang="sr-Latn-CS" altLang="sr-Latn-RS" i="1">
                <a:solidFill>
                  <a:srgbClr val="FF0066"/>
                </a:solidFill>
              </a:rPr>
              <a:t>č</a:t>
            </a:r>
            <a:r>
              <a:rPr lang="en-US" altLang="sr-Latn-RS" i="1">
                <a:solidFill>
                  <a:srgbClr val="FF0066"/>
                </a:solidFill>
              </a:rPr>
              <a:t>iti</a:t>
            </a:r>
          </a:p>
          <a:p>
            <a:pPr eaLnBrk="1" hangingPunct="1"/>
            <a:endParaRPr lang="en-US" altLang="sr-Latn-RS"/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xmlns="" id="{365C93CF-56A6-46B1-8073-84229FBDDA4A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35EEDFC-9FEC-4792-8165-17D81A37C737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xmlns="" id="{2BD88EA3-D7F2-4B10-B99C-DC05AE3CD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15D1284-1254-4D94-910B-ADE8004BBD45}" type="slidenum">
              <a:rPr lang="en-US" altLang="en-US">
                <a:solidFill>
                  <a:srgbClr val="898989"/>
                </a:solidFill>
              </a:rPr>
              <a:pPr/>
              <a:t>42</a:t>
            </a:fld>
            <a:endParaRPr lang="en-US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6778"/>
    </mc:Choice>
    <mc:Fallback>
      <p:transition spd="slow" advTm="26778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>
            <a:extLst>
              <a:ext uri="{FF2B5EF4-FFF2-40B4-BE49-F238E27FC236}">
                <a16:creationId xmlns:a16="http://schemas.microsoft.com/office/drawing/2014/main" xmlns="" id="{0CF234A3-F292-4B49-A2D1-96DD35DE503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sr-Latn-RS"/>
              <a:t>DIJAGNOZA</a:t>
            </a:r>
          </a:p>
        </p:txBody>
      </p:sp>
      <p:sp>
        <p:nvSpPr>
          <p:cNvPr id="49155" name="Rectangle 3">
            <a:extLst>
              <a:ext uri="{FF2B5EF4-FFF2-40B4-BE49-F238E27FC236}">
                <a16:creationId xmlns:a16="http://schemas.microsoft.com/office/drawing/2014/main" xmlns="" id="{6126FA7F-FA84-4FC6-AA19-0C9FA65028BE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sr-Latn-RS"/>
              <a:t>Klini</a:t>
            </a:r>
            <a:r>
              <a:rPr lang="sr-Latn-CS" altLang="sr-Latn-RS"/>
              <a:t>č</a:t>
            </a:r>
            <a:r>
              <a:rPr lang="en-US" altLang="sr-Latn-RS"/>
              <a:t>ka slika:</a:t>
            </a:r>
          </a:p>
          <a:p>
            <a:pPr eaLnBrk="1" hangingPunct="1">
              <a:lnSpc>
                <a:spcPct val="90000"/>
              </a:lnSpc>
            </a:pPr>
            <a:r>
              <a:rPr lang="en-US" altLang="sr-Latn-RS"/>
              <a:t>u aktivnoj fazi:</a:t>
            </a:r>
            <a:endParaRPr lang="sr-Latn-CS" altLang="sr-Latn-RS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sr-Latn-CS" altLang="sr-Latn-RS"/>
              <a:t>		</a:t>
            </a:r>
            <a:r>
              <a:rPr lang="en-US" altLang="sr-Latn-RS"/>
              <a:t>ko</a:t>
            </a:r>
            <a:r>
              <a:rPr lang="sr-Latn-CS" altLang="sr-Latn-RS"/>
              <a:t>ž</a:t>
            </a:r>
            <a:r>
              <a:rPr lang="en-US" altLang="sr-Latn-RS"/>
              <a:t>na fistula koja komunicira sa kosti,</a:t>
            </a:r>
            <a:r>
              <a:rPr lang="sr-Latn-CS" altLang="sr-Latn-RS"/>
              <a:t> </a:t>
            </a:r>
            <a:r>
              <a:rPr lang="en-US" altLang="sr-Latn-RS"/>
              <a:t> secernira ili se potpuno zatvara ako se primeni odgovaraju</a:t>
            </a:r>
            <a:r>
              <a:rPr lang="sr-Latn-CS" altLang="sr-Latn-RS"/>
              <a:t>ć</a:t>
            </a:r>
            <a:r>
              <a:rPr lang="en-US" altLang="sr-Latn-RS"/>
              <a:t>a terapija.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sr-Latn-RS"/>
              <a:t>u anamnezi:	</a:t>
            </a:r>
            <a:endParaRPr lang="sr-Latn-CS" altLang="sr-Latn-RS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sr-Latn-CS" altLang="sr-Latn-RS"/>
              <a:t>		</a:t>
            </a:r>
            <a:r>
              <a:rPr lang="en-US" altLang="sr-Latn-RS"/>
              <a:t>uvek dobijamo podatke o ranije prele</a:t>
            </a:r>
            <a:r>
              <a:rPr lang="sr-Latn-CS" altLang="sr-Latn-RS"/>
              <a:t>ž</a:t>
            </a:r>
            <a:r>
              <a:rPr lang="en-US" altLang="sr-Latn-RS"/>
              <a:t>anom primarnom ili egzogenom osteomijelitisu</a:t>
            </a:r>
          </a:p>
          <a:p>
            <a:pPr eaLnBrk="1" hangingPunct="1">
              <a:lnSpc>
                <a:spcPct val="90000"/>
              </a:lnSpc>
            </a:pPr>
            <a:endParaRPr lang="en-US" altLang="sr-Latn-RS"/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xmlns="" id="{320A41AF-85B0-4D10-8CF0-DE302DA1D264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7D70D6B7-3F21-438E-9728-1FBAE7608789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xmlns="" id="{805EE567-3A48-43A0-9950-C97E7364B5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4595C16-AAFA-47B3-AA21-9FC004AFE6D7}" type="slidenum">
              <a:rPr lang="en-US" altLang="en-US">
                <a:solidFill>
                  <a:srgbClr val="898989"/>
                </a:solidFill>
              </a:rPr>
              <a:pPr/>
              <a:t>43</a:t>
            </a:fld>
            <a:endParaRPr lang="en-US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2693"/>
    </mc:Choice>
    <mc:Fallback>
      <p:transition spd="slow" advTm="42693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4">
            <a:extLst>
              <a:ext uri="{FF2B5EF4-FFF2-40B4-BE49-F238E27FC236}">
                <a16:creationId xmlns:a16="http://schemas.microsoft.com/office/drawing/2014/main" xmlns="" id="{6FA234C8-8DD4-4FF1-9D7C-C4F12FEED591}"/>
              </a:ext>
            </a:extLst>
          </p:cNvPr>
          <p:cNvSpPr>
            <a:spLocks noGrp="1" noChangeArrowheads="1"/>
          </p:cNvSpPr>
          <p:nvPr>
            <p:ph/>
          </p:nvPr>
        </p:nvSpPr>
        <p:spPr/>
        <p:txBody>
          <a:bodyPr/>
          <a:lstStyle/>
          <a:p>
            <a:pPr eaLnBrk="1" hangingPunct="1"/>
            <a:endParaRPr lang="sr-Latn-RS" altLang="sr-Latn-R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E0CD4D5F-F11F-4A6C-AAF2-83EE063C910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E83EDBF-60A1-4EB9-90EB-3956B695C585}" type="slidenum">
              <a:rPr lang="en-US" altLang="en-US">
                <a:solidFill>
                  <a:srgbClr val="898989"/>
                </a:solidFill>
              </a:rPr>
              <a:pPr/>
              <a:t>44</a:t>
            </a:fld>
            <a:endParaRPr lang="en-US" altLang="en-US">
              <a:solidFill>
                <a:srgbClr val="898989"/>
              </a:solidFill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1E61288-737A-4084-8CFC-5C29B9DD804F}"/>
              </a:ext>
            </a:extLst>
          </p:cNvPr>
          <p:cNvSpPr>
            <a:spLocks noGrp="1"/>
          </p:cNvSpPr>
          <p:nvPr>
            <p:ph type="dt" sz="quarter" idx="12"/>
          </p:nvPr>
        </p:nvSpPr>
        <p:spPr/>
        <p:txBody>
          <a:bodyPr/>
          <a:lstStyle/>
          <a:p>
            <a:pPr>
              <a:defRPr/>
            </a:pPr>
            <a:fld id="{73BDAD9E-838A-4889-990A-B1E000621B9A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pic>
        <p:nvPicPr>
          <p:cNvPr id="50181" name="Picture 5" descr="Fistula">
            <a:extLst>
              <a:ext uri="{FF2B5EF4-FFF2-40B4-BE49-F238E27FC236}">
                <a16:creationId xmlns:a16="http://schemas.microsoft.com/office/drawing/2014/main" xmlns="" id="{29C8F430-A237-429C-A2EE-F495AE3E3E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4300" y="574675"/>
            <a:ext cx="7569200" cy="567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0729"/>
    </mc:Choice>
    <mc:Fallback>
      <p:transition spd="slow" advTm="20729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5" descr="IMG_1360">
            <a:extLst>
              <a:ext uri="{FF2B5EF4-FFF2-40B4-BE49-F238E27FC236}">
                <a16:creationId xmlns:a16="http://schemas.microsoft.com/office/drawing/2014/main" xmlns="" id="{A0060830-91E3-4CF4-9A45-DF6A6C99ACB8}"/>
              </a:ext>
            </a:extLst>
          </p:cNvPr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536700" y="457200"/>
            <a:ext cx="7213600" cy="5410200"/>
          </a:xfrm>
          <a:noFill/>
        </p:spPr>
      </p:pic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xmlns="" id="{91A43821-01F2-4F24-928A-98C7C2538AF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19BBF29-9055-48D7-9C1F-7ECAA125040E}" type="slidenum">
              <a:rPr lang="en-US" altLang="en-US">
                <a:solidFill>
                  <a:srgbClr val="898989"/>
                </a:solidFill>
              </a:rPr>
              <a:pPr/>
              <a:t>45</a:t>
            </a:fld>
            <a:endParaRPr lang="en-US" altLang="en-US">
              <a:solidFill>
                <a:srgbClr val="898989"/>
              </a:solidFill>
            </a:endParaRPr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xmlns="" id="{DB7C4E40-4ABB-4C9A-9EFE-8F6D5AA91FD1}"/>
              </a:ext>
            </a:extLst>
          </p:cNvPr>
          <p:cNvSpPr>
            <a:spLocks noGrp="1"/>
          </p:cNvSpPr>
          <p:nvPr>
            <p:ph type="dt" sz="quarter" idx="12"/>
          </p:nvPr>
        </p:nvSpPr>
        <p:spPr/>
        <p:txBody>
          <a:bodyPr/>
          <a:lstStyle/>
          <a:p>
            <a:pPr>
              <a:defRPr/>
            </a:pPr>
            <a:fld id="{0B206A1E-7508-476A-AE1B-A9AF506D8D49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3546"/>
    </mc:Choice>
    <mc:Fallback>
      <p:transition spd="slow" advTm="13546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>
            <a:extLst>
              <a:ext uri="{FF2B5EF4-FFF2-40B4-BE49-F238E27FC236}">
                <a16:creationId xmlns:a16="http://schemas.microsoft.com/office/drawing/2014/main" xmlns="" id="{6EA68B69-BD68-409C-B5C5-6353EA3AC82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sr-Latn-RS"/>
              <a:t>Laboratorijski nalazi:</a:t>
            </a:r>
          </a:p>
        </p:txBody>
      </p:sp>
      <p:sp>
        <p:nvSpPr>
          <p:cNvPr id="52227" name="Rectangle 3">
            <a:extLst>
              <a:ext uri="{FF2B5EF4-FFF2-40B4-BE49-F238E27FC236}">
                <a16:creationId xmlns:a16="http://schemas.microsoft.com/office/drawing/2014/main" xmlns="" id="{6672E8E2-E382-450B-B921-9834DE5BEF61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sr-Latn-RS"/>
              <a:t>brzina sedimentacije eritrocita i vrednosti CRP u serumu </a:t>
            </a:r>
            <a:endParaRPr lang="sr-Latn-CS" altLang="sr-Latn-RS"/>
          </a:p>
          <a:p>
            <a:pPr lvl="1" eaLnBrk="1" hangingPunct="1">
              <a:buFont typeface="Wingdings" panose="05000000000000000000" pitchFamily="2" charset="2"/>
              <a:buNone/>
            </a:pPr>
            <a:r>
              <a:rPr lang="en-US" altLang="sr-Latn-RS"/>
              <a:t>pra</a:t>
            </a:r>
            <a:r>
              <a:rPr lang="sr-Latn-CS" altLang="sr-Latn-RS"/>
              <a:t>ć</a:t>
            </a:r>
            <a:r>
              <a:rPr lang="en-US" altLang="sr-Latn-RS"/>
              <a:t>enj</a:t>
            </a:r>
            <a:r>
              <a:rPr lang="sr-Latn-CS" altLang="sr-Latn-RS"/>
              <a:t>e</a:t>
            </a:r>
            <a:r>
              <a:rPr lang="en-US" altLang="sr-Latn-RS"/>
              <a:t> adekvatne primene AB terapije i smirivanja infekcije</a:t>
            </a:r>
          </a:p>
          <a:p>
            <a:pPr eaLnBrk="1" hangingPunct="1"/>
            <a:r>
              <a:rPr lang="en-US" altLang="sr-Latn-RS"/>
              <a:t>bris rane (fistule) 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r>
              <a:rPr lang="en-US" altLang="sr-Latn-RS"/>
              <a:t>(zbog superinfekcije ti nalazi </a:t>
            </a:r>
            <a:r>
              <a:rPr lang="sr-Latn-CS" altLang="sr-Latn-RS"/>
              <a:t>č</a:t>
            </a:r>
            <a:r>
              <a:rPr lang="en-US" altLang="sr-Latn-RS"/>
              <a:t>esto ne koreliraju sa nalazima kulture biopsijskog materijala)</a:t>
            </a:r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xmlns="" id="{371A55D7-26C2-475C-93B3-7E957E67C7B6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FC79558C-99D4-4A79-B71E-1E86B7F0C867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xmlns="" id="{13E5F481-F9ED-4DA5-8FB2-13EDC2782A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9195303-4278-4A9F-9E02-077B8D988C59}" type="slidenum">
              <a:rPr lang="en-US" altLang="en-US">
                <a:solidFill>
                  <a:srgbClr val="898989"/>
                </a:solidFill>
              </a:rPr>
              <a:pPr/>
              <a:t>46</a:t>
            </a:fld>
            <a:endParaRPr lang="en-US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5974"/>
    </mc:Choice>
    <mc:Fallback>
      <p:transition spd="slow" advTm="45974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4">
            <a:extLst>
              <a:ext uri="{FF2B5EF4-FFF2-40B4-BE49-F238E27FC236}">
                <a16:creationId xmlns:a16="http://schemas.microsoft.com/office/drawing/2014/main" xmlns="" id="{EA7E882D-A38E-4588-B6AF-C4877C1D26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sr-Latn-RS" altLang="sr-Latn-RS"/>
          </a:p>
        </p:txBody>
      </p:sp>
      <p:pic>
        <p:nvPicPr>
          <p:cNvPr id="53251" name="Picture 6" descr="IMG_1353">
            <a:extLst>
              <a:ext uri="{FF2B5EF4-FFF2-40B4-BE49-F238E27FC236}">
                <a16:creationId xmlns:a16="http://schemas.microsoft.com/office/drawing/2014/main" xmlns="" id="{342870CE-9A15-4CA5-BEE8-F626818B332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628900" y="609600"/>
            <a:ext cx="4400550" cy="5867400"/>
          </a:xfrm>
          <a:noFill/>
        </p:spPr>
      </p:pic>
      <p:sp>
        <p:nvSpPr>
          <p:cNvPr id="5" name="Date Placeholder 5">
            <a:extLst>
              <a:ext uri="{FF2B5EF4-FFF2-40B4-BE49-F238E27FC236}">
                <a16:creationId xmlns:a16="http://schemas.microsoft.com/office/drawing/2014/main" xmlns="" id="{EADCD03A-AE6F-495C-AB35-36DF22408325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B4F4B49C-1824-4DEF-91FC-E68D3F043E03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xmlns="" id="{B15BCAEC-C7BA-4E9B-9BB2-3B72E5509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FC49999-C0CB-4668-AF6A-4EA247B4A729}" type="slidenum">
              <a:rPr lang="en-US" altLang="en-US">
                <a:solidFill>
                  <a:srgbClr val="898989"/>
                </a:solidFill>
              </a:rPr>
              <a:pPr/>
              <a:t>47</a:t>
            </a:fld>
            <a:endParaRPr lang="en-US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9363"/>
    </mc:Choice>
    <mc:Fallback>
      <p:transition spd="slow" advTm="19363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>
            <a:extLst>
              <a:ext uri="{FF2B5EF4-FFF2-40B4-BE49-F238E27FC236}">
                <a16:creationId xmlns:a16="http://schemas.microsoft.com/office/drawing/2014/main" xmlns="" id="{94F44206-3F87-4747-B879-5281AB0491D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sr-Latn-RS"/>
              <a:t>DIFERENCIJALNA DIJAGNOZA</a:t>
            </a:r>
          </a:p>
        </p:txBody>
      </p:sp>
      <p:sp>
        <p:nvSpPr>
          <p:cNvPr id="54275" name="Rectangle 3">
            <a:extLst>
              <a:ext uri="{FF2B5EF4-FFF2-40B4-BE49-F238E27FC236}">
                <a16:creationId xmlns:a16="http://schemas.microsoft.com/office/drawing/2014/main" xmlns="" id="{4457A195-B1B4-4719-88A7-B86A2EF15C37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sr-Latn-RS"/>
              <a:t>benigne i maligne neoplazme; </a:t>
            </a:r>
          </a:p>
          <a:p>
            <a:pPr eaLnBrk="1" hangingPunct="1"/>
            <a:r>
              <a:rPr lang="en-US" altLang="sr-Latn-RS"/>
              <a:t>TBC;</a:t>
            </a:r>
          </a:p>
          <a:p>
            <a:pPr eaLnBrk="1" hangingPunct="1"/>
            <a:r>
              <a:rPr lang="en-US" altLang="sr-Latn-RS"/>
              <a:t>ko</a:t>
            </a:r>
            <a:r>
              <a:rPr lang="sr-Latn-CS" altLang="sr-Latn-RS"/>
              <a:t>š</a:t>
            </a:r>
            <a:r>
              <a:rPr lang="en-US" altLang="sr-Latn-RS"/>
              <a:t>tane displazije </a:t>
            </a:r>
            <a:endParaRPr lang="sr-Latn-CS" altLang="sr-Latn-RS"/>
          </a:p>
          <a:p>
            <a:pPr eaLnBrk="1" hangingPunct="1"/>
            <a:r>
              <a:rPr lang="en-US" altLang="sr-Latn-RS"/>
              <a:t>Itd</a:t>
            </a:r>
            <a:r>
              <a:rPr lang="sr-Latn-CS" altLang="sr-Latn-RS"/>
              <a:t>.</a:t>
            </a:r>
            <a:endParaRPr lang="en-US" altLang="sr-Latn-RS"/>
          </a:p>
          <a:p>
            <a:pPr eaLnBrk="1" hangingPunct="1"/>
            <a:endParaRPr lang="en-US" altLang="sr-Latn-RS"/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xmlns="" id="{BFCA86C4-41EA-4583-9EEA-5F4BD6303AA4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B35C1259-0118-47FB-A8F8-B8BF80988CDD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xmlns="" id="{5A76C328-790B-4E63-BE5F-A557103B00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37C541B-3300-42BA-A06A-06FEB52BD679}" type="slidenum">
              <a:rPr lang="en-US" altLang="en-US">
                <a:solidFill>
                  <a:srgbClr val="898989"/>
                </a:solidFill>
              </a:rPr>
              <a:pPr/>
              <a:t>48</a:t>
            </a:fld>
            <a:endParaRPr lang="en-US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5853"/>
    </mc:Choice>
    <mc:Fallback>
      <p:transition spd="slow" advTm="15853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>
            <a:extLst>
              <a:ext uri="{FF2B5EF4-FFF2-40B4-BE49-F238E27FC236}">
                <a16:creationId xmlns:a16="http://schemas.microsoft.com/office/drawing/2014/main" xmlns="" id="{5258A215-F41E-4C53-ADDE-911208C19CE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sr-Latn-RS"/>
              <a:t>KOMPLIKACIJE</a:t>
            </a:r>
          </a:p>
        </p:txBody>
      </p:sp>
      <p:sp>
        <p:nvSpPr>
          <p:cNvPr id="55299" name="Rectangle 3">
            <a:extLst>
              <a:ext uri="{FF2B5EF4-FFF2-40B4-BE49-F238E27FC236}">
                <a16:creationId xmlns:a16="http://schemas.microsoft.com/office/drawing/2014/main" xmlns="" id="{6B585FF2-1665-4287-8CDF-E03595CB0DF0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sr-Latn-RS" sz="2800"/>
              <a:t>poreme</a:t>
            </a:r>
            <a:r>
              <a:rPr lang="sr-Latn-CS" altLang="sr-Latn-RS" sz="2800"/>
              <a:t>ć</a:t>
            </a:r>
            <a:r>
              <a:rPr lang="en-US" altLang="sr-Latn-RS" sz="2800"/>
              <a:t>aji op</a:t>
            </a:r>
            <a:r>
              <a:rPr lang="sr-Latn-CS" altLang="sr-Latn-RS" sz="2800"/>
              <a:t>š</a:t>
            </a:r>
            <a:r>
              <a:rPr lang="en-US" altLang="sr-Latn-RS" sz="2800"/>
              <a:t>teg stanja</a:t>
            </a:r>
          </a:p>
          <a:p>
            <a:pPr eaLnBrk="1" hangingPunct="1"/>
            <a:r>
              <a:rPr lang="en-US" altLang="sr-Latn-RS" sz="2800"/>
              <a:t>sepsa</a:t>
            </a:r>
          </a:p>
          <a:p>
            <a:pPr eaLnBrk="1" hangingPunct="1"/>
            <a:r>
              <a:rPr lang="en-US" altLang="sr-Latn-RS" sz="2800"/>
              <a:t>amiloidoza</a:t>
            </a:r>
          </a:p>
          <a:p>
            <a:pPr eaLnBrk="1" hangingPunct="1"/>
            <a:r>
              <a:rPr lang="en-US" altLang="sr-Latn-RS" sz="2800"/>
              <a:t>lokalne komplikacije</a:t>
            </a:r>
          </a:p>
          <a:p>
            <a:pPr eaLnBrk="1" hangingPunct="1"/>
            <a:r>
              <a:rPr lang="en-US" altLang="sr-Latn-RS" sz="2800"/>
              <a:t>patolo</a:t>
            </a:r>
            <a:r>
              <a:rPr lang="sr-Latn-CS" altLang="sr-Latn-RS" sz="2800"/>
              <a:t>š</a:t>
            </a:r>
            <a:r>
              <a:rPr lang="en-US" altLang="sr-Latn-RS" sz="2800"/>
              <a:t>ki prelomi</a:t>
            </a:r>
          </a:p>
          <a:p>
            <a:pPr eaLnBrk="1" hangingPunct="1"/>
            <a:r>
              <a:rPr lang="en-US" altLang="sr-Latn-RS" sz="2800"/>
              <a:t>skra</a:t>
            </a:r>
            <a:r>
              <a:rPr lang="sr-Latn-CS" altLang="sr-Latn-RS" sz="2800"/>
              <a:t>ć</a:t>
            </a:r>
            <a:r>
              <a:rPr lang="en-US" altLang="sr-Latn-RS" sz="2800"/>
              <a:t>enje i angulacija kosti</a:t>
            </a:r>
          </a:p>
          <a:p>
            <a:pPr eaLnBrk="1" hangingPunct="1"/>
            <a:r>
              <a:rPr lang="en-US" altLang="sr-Latn-RS" sz="2800"/>
              <a:t>kontraktura i ankiloza susednih zglobova</a:t>
            </a:r>
          </a:p>
          <a:p>
            <a:pPr eaLnBrk="1" hangingPunct="1"/>
            <a:r>
              <a:rPr lang="en-US" altLang="sr-Latn-RS" sz="2800"/>
              <a:t>maligna alteracija fistule </a:t>
            </a:r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xmlns="" id="{F7A9DEA2-DEAE-4D3F-9900-FF751B98ED27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66B4B97-5A77-4FB3-B883-2F07E2864F4D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xmlns="" id="{E235A29F-8013-4EA5-81EB-DCD99659CC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011565F-FA56-4F82-9F7C-0CE92A456331}" type="slidenum">
              <a:rPr lang="en-US" altLang="en-US">
                <a:solidFill>
                  <a:srgbClr val="898989"/>
                </a:solidFill>
              </a:rPr>
              <a:pPr/>
              <a:t>49</a:t>
            </a:fld>
            <a:endParaRPr lang="en-US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1366"/>
    </mc:Choice>
    <mc:Fallback>
      <p:transition spd="slow" advTm="41366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xmlns="" id="{54E6D20D-131A-4A9E-ABF9-DFAC7A5AA77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sr-Latn-RS"/>
              <a:t>KLASIFIKACIJA</a:t>
            </a: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xmlns="" id="{92F2E628-04F3-46E8-84CA-80D7F0622D1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47700" y="1433737"/>
            <a:ext cx="8743950" cy="4343400"/>
          </a:xfrm>
        </p:spPr>
        <p:txBody>
          <a:bodyPr/>
          <a:lstStyle/>
          <a:p>
            <a:pPr marL="609600" indent="-609600" eaLnBrk="1" hangingPunct="1"/>
            <a:r>
              <a:rPr lang="en-US" altLang="sr-Latn-RS" dirty="0" err="1"/>
              <a:t>vrste</a:t>
            </a:r>
            <a:r>
              <a:rPr lang="en-US" altLang="sr-Latn-RS" dirty="0"/>
              <a:t> </a:t>
            </a:r>
            <a:r>
              <a:rPr lang="en-US" altLang="sr-Latn-RS" dirty="0" err="1"/>
              <a:t>infektivnog</a:t>
            </a:r>
            <a:r>
              <a:rPr lang="en-US" altLang="sr-Latn-RS" dirty="0"/>
              <a:t> </a:t>
            </a:r>
            <a:r>
              <a:rPr lang="en-US" altLang="sr-Latn-RS" dirty="0" err="1"/>
              <a:t>agensa</a:t>
            </a:r>
            <a:r>
              <a:rPr lang="en-US" altLang="sr-Latn-RS" dirty="0"/>
              <a:t> </a:t>
            </a:r>
            <a:r>
              <a:rPr lang="en-US" altLang="sr-Latn-RS" dirty="0" err="1"/>
              <a:t>i</a:t>
            </a:r>
            <a:r>
              <a:rPr lang="en-US" altLang="sr-Latn-RS" dirty="0"/>
              <a:t> </a:t>
            </a:r>
            <a:r>
              <a:rPr lang="en-US" altLang="sr-Latn-RS" dirty="0" err="1"/>
              <a:t>vrste</a:t>
            </a:r>
            <a:r>
              <a:rPr lang="en-US" altLang="sr-Latn-RS" dirty="0"/>
              <a:t> </a:t>
            </a:r>
            <a:r>
              <a:rPr lang="en-US" altLang="sr-Latn-RS" dirty="0" err="1"/>
              <a:t>reakcije</a:t>
            </a:r>
            <a:r>
              <a:rPr lang="en-US" altLang="sr-Latn-RS" dirty="0"/>
              <a:t> </a:t>
            </a:r>
            <a:r>
              <a:rPr lang="en-US" altLang="sr-Latn-RS" dirty="0" err="1"/>
              <a:t>napadnutog</a:t>
            </a:r>
            <a:r>
              <a:rPr lang="en-US" altLang="sr-Latn-RS" dirty="0"/>
              <a:t> </a:t>
            </a:r>
            <a:r>
              <a:rPr lang="en-US" altLang="sr-Latn-RS" dirty="0" err="1"/>
              <a:t>organizma</a:t>
            </a:r>
            <a:r>
              <a:rPr lang="en-US" altLang="sr-Latn-RS" dirty="0"/>
              <a:t>:</a:t>
            </a:r>
            <a:endParaRPr lang="sr-Latn-CS" altLang="sr-Latn-RS" dirty="0"/>
          </a:p>
          <a:p>
            <a:pPr marL="990600" lvl="1" indent="-533400" eaLnBrk="1" hangingPunct="1"/>
            <a:r>
              <a:rPr lang="en-US" altLang="sr-Latn-RS" dirty="0" err="1"/>
              <a:t>piogeni</a:t>
            </a:r>
            <a:r>
              <a:rPr lang="en-US" altLang="sr-Latn-RS" dirty="0"/>
              <a:t> </a:t>
            </a:r>
            <a:r>
              <a:rPr lang="en-US" altLang="sr-Latn-RS" dirty="0" err="1"/>
              <a:t>i</a:t>
            </a:r>
            <a:r>
              <a:rPr lang="en-US" altLang="sr-Latn-RS" dirty="0"/>
              <a:t> </a:t>
            </a:r>
            <a:endParaRPr lang="sr-Latn-CS" altLang="sr-Latn-RS" dirty="0"/>
          </a:p>
          <a:p>
            <a:pPr marL="990600" lvl="1" indent="-533400" eaLnBrk="1" hangingPunct="1"/>
            <a:r>
              <a:rPr lang="en-US" altLang="sr-Latn-RS" dirty="0" err="1"/>
              <a:t>nepiogeni</a:t>
            </a:r>
            <a:r>
              <a:rPr lang="en-US" altLang="sr-Latn-RS" dirty="0"/>
              <a:t> (</a:t>
            </a:r>
            <a:r>
              <a:rPr lang="en-US" altLang="sr-Latn-RS" dirty="0" err="1"/>
              <a:t>granulomatozni</a:t>
            </a:r>
            <a:r>
              <a:rPr lang="en-US" altLang="sr-Latn-RS" dirty="0"/>
              <a:t>)</a:t>
            </a:r>
            <a:endParaRPr lang="sr-Latn-CS" altLang="sr-Latn-RS" dirty="0"/>
          </a:p>
          <a:p>
            <a:pPr marL="609600" indent="-609600" eaLnBrk="1" hangingPunct="1"/>
            <a:endParaRPr lang="sr-Latn-CS" altLang="sr-Latn-RS" dirty="0"/>
          </a:p>
          <a:p>
            <a:pPr marL="609600" indent="-609600" eaLnBrk="1" hangingPunct="1"/>
            <a:r>
              <a:rPr lang="en-US" altLang="sr-Latn-RS" dirty="0" err="1"/>
              <a:t>mehanizma</a:t>
            </a:r>
            <a:r>
              <a:rPr lang="en-US" altLang="sr-Latn-RS" dirty="0"/>
              <a:t> </a:t>
            </a:r>
            <a:r>
              <a:rPr lang="en-US" altLang="sr-Latn-RS" dirty="0" err="1"/>
              <a:t>nastanka</a:t>
            </a:r>
            <a:r>
              <a:rPr lang="en-US" altLang="sr-Latn-RS" dirty="0"/>
              <a:t> </a:t>
            </a:r>
            <a:r>
              <a:rPr lang="en-US" altLang="sr-Latn-RS" dirty="0" err="1"/>
              <a:t>infekcije</a:t>
            </a:r>
            <a:endParaRPr lang="en-US" altLang="sr-Latn-RS" dirty="0"/>
          </a:p>
          <a:p>
            <a:pPr marL="990600" lvl="1" indent="-533400" eaLnBrk="1" hangingPunct="1"/>
            <a:r>
              <a:rPr lang="en-US" altLang="sr-Latn-RS" dirty="0" err="1"/>
              <a:t>hematogeni</a:t>
            </a:r>
            <a:r>
              <a:rPr lang="en-US" altLang="sr-Latn-RS" dirty="0"/>
              <a:t> </a:t>
            </a:r>
            <a:r>
              <a:rPr lang="en-US" altLang="sr-Latn-RS" dirty="0" err="1"/>
              <a:t>i</a:t>
            </a:r>
            <a:r>
              <a:rPr lang="en-US" altLang="sr-Latn-RS" dirty="0"/>
              <a:t> </a:t>
            </a:r>
          </a:p>
          <a:p>
            <a:pPr marL="990600" lvl="1" indent="-533400" eaLnBrk="1" hangingPunct="1"/>
            <a:r>
              <a:rPr lang="en-US" altLang="sr-Latn-RS" dirty="0" err="1"/>
              <a:t>egzogeni</a:t>
            </a:r>
            <a:r>
              <a:rPr lang="en-US" altLang="sr-Latn-RS" dirty="0"/>
              <a:t> </a:t>
            </a:r>
            <a:endParaRPr lang="sr-Latn-RS" altLang="sr-Latn-RS" dirty="0"/>
          </a:p>
          <a:p>
            <a:pPr marL="1390650" lvl="2" indent="-533400" eaLnBrk="1" hangingPunct="1"/>
            <a:r>
              <a:rPr lang="sr-Latn-RS" altLang="sr-Latn-RS" dirty="0"/>
              <a:t>jatrogeni</a:t>
            </a:r>
            <a:endParaRPr lang="en-US" altLang="sr-Latn-RS" dirty="0"/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xmlns="" id="{A1A1589D-0D2D-4A81-8AAB-B383E9B24714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6B29B8EF-D202-46F9-B04D-1119EF397903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xmlns="" id="{75B141A8-2BE9-4338-B08B-8D4C6B197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62C9814-4EF5-4170-BA6B-AE9B9D3F00BE}" type="slidenum">
              <a:rPr lang="en-US" altLang="en-US">
                <a:solidFill>
                  <a:srgbClr val="898989"/>
                </a:solidFill>
              </a:rPr>
              <a:pPr/>
              <a:t>5</a:t>
            </a:fld>
            <a:endParaRPr lang="en-US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1053"/>
    </mc:Choice>
    <mc:Fallback>
      <p:transition spd="slow" advTm="21053"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>
            <a:extLst>
              <a:ext uri="{FF2B5EF4-FFF2-40B4-BE49-F238E27FC236}">
                <a16:creationId xmlns:a16="http://schemas.microsoft.com/office/drawing/2014/main" xmlns="" id="{8EBE2F0F-5099-4FAB-A150-05599ADDFDF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sr-Latn-RS"/>
              <a:t>TRETMAN</a:t>
            </a:r>
          </a:p>
        </p:txBody>
      </p:sp>
      <p:sp>
        <p:nvSpPr>
          <p:cNvPr id="56323" name="Rectangle 3">
            <a:extLst>
              <a:ext uri="{FF2B5EF4-FFF2-40B4-BE49-F238E27FC236}">
                <a16:creationId xmlns:a16="http://schemas.microsoft.com/office/drawing/2014/main" xmlns="" id="{390F9ACC-A0A7-431E-9DEA-1635B2EE51E8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sr-Latn-RS"/>
              <a:t>zavisi od stadijuma i obimnosti infektivnog procesa, lokalizacije, funkcionalnosti zahva</a:t>
            </a:r>
            <a:r>
              <a:rPr lang="sr-Latn-CS" altLang="sr-Latn-RS"/>
              <a:t>ć</a:t>
            </a:r>
            <a:r>
              <a:rPr lang="en-US" altLang="sr-Latn-RS"/>
              <a:t>enog segmenta tela, zahteva i potreba pacijenta i znanja i ve</a:t>
            </a:r>
            <a:r>
              <a:rPr lang="sr-Latn-CS" altLang="sr-Latn-RS"/>
              <a:t>š</a:t>
            </a:r>
            <a:r>
              <a:rPr lang="en-US" altLang="sr-Latn-RS"/>
              <a:t>tine lekara</a:t>
            </a:r>
            <a:endParaRPr lang="sr-Latn-CS" altLang="sr-Latn-RS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sr-Latn-RS"/>
              <a:t> </a:t>
            </a:r>
            <a:endParaRPr lang="sr-Latn-CS" altLang="sr-Latn-RS"/>
          </a:p>
          <a:p>
            <a:pPr eaLnBrk="1" hangingPunct="1">
              <a:buFont typeface="Symbol" panose="05050102010706020507" pitchFamily="18" charset="2"/>
              <a:buChar char=""/>
            </a:pPr>
            <a:r>
              <a:rPr lang="en-US" altLang="sr-Latn-RS"/>
              <a:t>u fazi remisije </a:t>
            </a:r>
            <a:r>
              <a:rPr lang="en-US" altLang="sr-Latn-RS">
                <a:cs typeface="Times New Roman" panose="02020603050405020304" pitchFamily="18" charset="0"/>
              </a:rPr>
              <a:t>→</a:t>
            </a:r>
            <a:r>
              <a:rPr lang="en-US" altLang="sr-Latn-RS"/>
              <a:t> uglavnom nikakvo le</a:t>
            </a:r>
            <a:r>
              <a:rPr lang="sr-Latn-CS" altLang="sr-Latn-RS"/>
              <a:t>č</a:t>
            </a:r>
            <a:r>
              <a:rPr lang="en-US" altLang="sr-Latn-RS"/>
              <a:t>enje</a:t>
            </a:r>
            <a:endParaRPr lang="sr-Latn-CS" altLang="sr-Latn-RS"/>
          </a:p>
          <a:p>
            <a:pPr eaLnBrk="1" hangingPunct="1">
              <a:buFont typeface="Symbol" panose="05050102010706020507" pitchFamily="18" charset="2"/>
              <a:buChar char=""/>
            </a:pPr>
            <a:endParaRPr lang="en-US" altLang="sr-Latn-RS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sr-Latn-RS"/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xmlns="" id="{1CF6D22C-D0EE-40EA-B63B-037F77540237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82AEBD80-87FB-4EBD-9CDA-DC1052BE5852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xmlns="" id="{2721EC2F-A0EA-4AE4-9901-3F6E455618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6451115-7387-48DC-93B6-F8BE37ADAC96}" type="slidenum">
              <a:rPr lang="en-US" altLang="en-US">
                <a:solidFill>
                  <a:srgbClr val="898989"/>
                </a:solidFill>
              </a:rPr>
              <a:pPr/>
              <a:t>50</a:t>
            </a:fld>
            <a:endParaRPr lang="en-US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9383"/>
    </mc:Choice>
    <mc:Fallback>
      <p:transition spd="slow" advTm="19383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>
            <a:extLst>
              <a:ext uri="{FF2B5EF4-FFF2-40B4-BE49-F238E27FC236}">
                <a16:creationId xmlns:a16="http://schemas.microsoft.com/office/drawing/2014/main" xmlns="" id="{70B6C3D2-B5E5-4FBD-963E-C22F22C7F2D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sr-Latn-RS" altLang="sr-Latn-RS"/>
          </a:p>
        </p:txBody>
      </p:sp>
      <p:sp>
        <p:nvSpPr>
          <p:cNvPr id="57347" name="Rectangle 3">
            <a:extLst>
              <a:ext uri="{FF2B5EF4-FFF2-40B4-BE49-F238E27FC236}">
                <a16:creationId xmlns:a16="http://schemas.microsoft.com/office/drawing/2014/main" xmlns="" id="{50F5A5DE-AF5E-4574-9D03-4E8052A142C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19100" y="2057400"/>
            <a:ext cx="9677400" cy="41148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sr-Latn-CS" altLang="sr-Latn-RS"/>
              <a:t>U</a:t>
            </a:r>
            <a:r>
              <a:rPr lang="en-US" altLang="sr-Latn-RS"/>
              <a:t> fazi egzacerbacije</a:t>
            </a:r>
            <a:r>
              <a:rPr lang="sr-Latn-CS" altLang="sr-Latn-RS"/>
              <a:t>:</a:t>
            </a:r>
            <a:endParaRPr lang="en-US" altLang="sr-Latn-RS"/>
          </a:p>
          <a:p>
            <a:pPr lvl="1" eaLnBrk="1" hangingPunct="1"/>
            <a:r>
              <a:rPr lang="en-US" altLang="sr-Latn-RS"/>
              <a:t>AB terapija na osnovu antibiograma (najmanje 6 n)</a:t>
            </a:r>
          </a:p>
          <a:p>
            <a:pPr lvl="1" eaLnBrk="1" hangingPunct="1"/>
            <a:r>
              <a:rPr lang="en-US" altLang="sr-Latn-RS"/>
              <a:t>mirovanje</a:t>
            </a:r>
          </a:p>
          <a:p>
            <a:pPr lvl="1" eaLnBrk="1" hangingPunct="1"/>
            <a:r>
              <a:rPr lang="en-US" altLang="sr-Latn-RS"/>
              <a:t>hirurgija:</a:t>
            </a:r>
          </a:p>
          <a:p>
            <a:pPr lvl="2" eaLnBrk="1" hangingPunct="1"/>
            <a:r>
              <a:rPr lang="en-US" altLang="sr-Latn-RS"/>
              <a:t>incizije i drena</a:t>
            </a:r>
            <a:r>
              <a:rPr lang="sr-Latn-CS" altLang="sr-Latn-RS"/>
              <a:t>ž</a:t>
            </a:r>
            <a:r>
              <a:rPr lang="en-US" altLang="sr-Latn-RS"/>
              <a:t>e gnojne kolekcije</a:t>
            </a:r>
          </a:p>
          <a:p>
            <a:pPr lvl="2" eaLnBrk="1" hangingPunct="1"/>
            <a:r>
              <a:rPr lang="en-US" altLang="sr-Latn-RS"/>
              <a:t>kireta</a:t>
            </a:r>
            <a:r>
              <a:rPr lang="sr-Latn-CS" altLang="sr-Latn-RS"/>
              <a:t>ž</a:t>
            </a:r>
            <a:r>
              <a:rPr lang="en-US" altLang="sr-Latn-RS"/>
              <a:t>e </a:t>
            </a:r>
            <a:r>
              <a:rPr lang="sr-Latn-CS" altLang="sr-Latn-RS"/>
              <a:t>ž</a:t>
            </a:r>
            <a:r>
              <a:rPr lang="en-US" altLang="sr-Latn-RS"/>
              <a:t>ari</a:t>
            </a:r>
            <a:r>
              <a:rPr lang="sr-Latn-CS" altLang="sr-Latn-RS"/>
              <a:t>š</a:t>
            </a:r>
            <a:r>
              <a:rPr lang="en-US" altLang="sr-Latn-RS"/>
              <a:t>ta</a:t>
            </a:r>
          </a:p>
          <a:p>
            <a:pPr lvl="2" eaLnBrk="1" hangingPunct="1"/>
            <a:r>
              <a:rPr lang="en-US" altLang="sr-Latn-RS"/>
              <a:t>resekcija kosti sa naknadnim rekonstrukt ili aloplasti</a:t>
            </a:r>
            <a:r>
              <a:rPr lang="sr-Latn-CS" altLang="sr-Latn-RS"/>
              <a:t>č</a:t>
            </a:r>
            <a:r>
              <a:rPr lang="en-US" altLang="sr-Latn-RS"/>
              <a:t>nim zahvatima</a:t>
            </a:r>
          </a:p>
          <a:p>
            <a:pPr lvl="2" eaLnBrk="1" hangingPunct="1"/>
            <a:r>
              <a:rPr lang="en-US" altLang="sr-Latn-RS"/>
              <a:t>amputacije</a:t>
            </a:r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xmlns="" id="{E029A31C-3B52-49AA-BF32-A39A86BB74BD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F372FB21-C716-4C38-A892-A0AE4BAAE5BD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xmlns="" id="{4318FD4F-BB7D-4175-8174-7A6B18D6D1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882137B-D380-435E-BA1F-A443264A823B}" type="slidenum">
              <a:rPr lang="en-US" altLang="en-US">
                <a:solidFill>
                  <a:srgbClr val="898989"/>
                </a:solidFill>
              </a:rPr>
              <a:pPr/>
              <a:t>51</a:t>
            </a:fld>
            <a:endParaRPr lang="en-US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6930"/>
    </mc:Choice>
    <mc:Fallback>
      <p:transition spd="slow" advTm="26930"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>
            <a:extLst>
              <a:ext uri="{FF2B5EF4-FFF2-40B4-BE49-F238E27FC236}">
                <a16:creationId xmlns:a16="http://schemas.microsoft.com/office/drawing/2014/main" xmlns="" id="{27D781EF-D350-4997-A271-9647BA14F18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sr-Latn-RS" sz="4000"/>
              <a:t>KO</a:t>
            </a:r>
            <a:r>
              <a:rPr lang="sr-Latn-CS" altLang="sr-Latn-RS" sz="4000"/>
              <a:t>Š</a:t>
            </a:r>
            <a:r>
              <a:rPr lang="en-US" altLang="sr-Latn-RS" sz="4000"/>
              <a:t>TANO ZGLOBNA TUBERKULOZA </a:t>
            </a:r>
          </a:p>
        </p:txBody>
      </p:sp>
      <p:sp>
        <p:nvSpPr>
          <p:cNvPr id="61443" name="Rectangle 3">
            <a:extLst>
              <a:ext uri="{FF2B5EF4-FFF2-40B4-BE49-F238E27FC236}">
                <a16:creationId xmlns:a16="http://schemas.microsoft.com/office/drawing/2014/main" xmlns="" id="{B6171A2C-A852-4926-91C7-B2A69EFA88B4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sr-Latn-RS"/>
              <a:t>DEFINICIJA</a:t>
            </a:r>
            <a:r>
              <a:rPr lang="sr-Latn-CS" altLang="sr-Latn-RS"/>
              <a:t>: </a:t>
            </a:r>
            <a:r>
              <a:rPr lang="en-US" altLang="sr-Latn-RS"/>
              <a:t>hroni</a:t>
            </a:r>
            <a:r>
              <a:rPr lang="sr-Latn-CS" altLang="sr-Latn-RS"/>
              <a:t>č</a:t>
            </a:r>
            <a:r>
              <a:rPr lang="en-US" altLang="sr-Latn-RS"/>
              <a:t>no, negnojno zapaljenje kostiju i zglobova, izazvano bacilom tuberkuloze</a:t>
            </a:r>
            <a:endParaRPr lang="sr-Latn-CS" altLang="sr-Latn-RS"/>
          </a:p>
          <a:p>
            <a:pPr eaLnBrk="1" hangingPunct="1"/>
            <a:endParaRPr lang="sr-Latn-CS" altLang="sr-Latn-RS"/>
          </a:p>
          <a:p>
            <a:pPr lvl="1" eaLnBrk="1" hangingPunct="1"/>
            <a:r>
              <a:rPr lang="en-US" altLang="sr-Latn-RS"/>
              <a:t>hematogenom diseminacijom bacila</a:t>
            </a:r>
          </a:p>
          <a:p>
            <a:pPr lvl="1" eaLnBrk="1" hangingPunct="1"/>
            <a:r>
              <a:rPr lang="en-US" altLang="sr-Latn-RS"/>
              <a:t>izuzetno direktnom inokulacijom</a:t>
            </a:r>
          </a:p>
          <a:p>
            <a:pPr eaLnBrk="1" hangingPunct="1"/>
            <a:endParaRPr lang="en-US" altLang="sr-Latn-RS"/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xmlns="" id="{942E8B64-AABE-4972-A9F6-FC60FB3B2EC4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97BE8883-AF53-4297-9526-4B39CF3B8C95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xmlns="" id="{AEDDC5EC-0216-483D-9B4B-DED7FE62D2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FCD22D4-24D5-4CF2-BFA7-D6DDE9DFDC45}" type="slidenum">
              <a:rPr lang="en-US" altLang="en-US">
                <a:solidFill>
                  <a:srgbClr val="898989"/>
                </a:solidFill>
              </a:rPr>
              <a:pPr/>
              <a:t>52</a:t>
            </a:fld>
            <a:endParaRPr lang="en-US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6987"/>
    </mc:Choice>
    <mc:Fallback>
      <p:transition spd="slow" advTm="16987"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>
            <a:extLst>
              <a:ext uri="{FF2B5EF4-FFF2-40B4-BE49-F238E27FC236}">
                <a16:creationId xmlns:a16="http://schemas.microsoft.com/office/drawing/2014/main" xmlns="" id="{3DF8A5C4-7D44-4ED3-9C94-84EECD35A6C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sr-Latn-RS" altLang="sr-Latn-RS"/>
          </a:p>
        </p:txBody>
      </p:sp>
      <p:sp>
        <p:nvSpPr>
          <p:cNvPr id="62467" name="Rectangle 3">
            <a:extLst>
              <a:ext uri="{FF2B5EF4-FFF2-40B4-BE49-F238E27FC236}">
                <a16:creationId xmlns:a16="http://schemas.microsoft.com/office/drawing/2014/main" xmlns="" id="{E92307E1-7C1E-42F2-A03C-7ADA0F5BF8F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95300" y="1295400"/>
            <a:ext cx="9448800" cy="41148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sr-Latn-RS"/>
              <a:t>Sve ko</a:t>
            </a:r>
            <a:r>
              <a:rPr lang="sr-Latn-CS" altLang="sr-Latn-RS"/>
              <a:t>št</a:t>
            </a:r>
            <a:r>
              <a:rPr lang="en-US" altLang="sr-Latn-RS"/>
              <a:t>ano zglobne strukture mogu biti zahva</a:t>
            </a:r>
            <a:r>
              <a:rPr lang="sr-Latn-CS" altLang="sr-Latn-RS"/>
              <a:t>ć</a:t>
            </a:r>
            <a:r>
              <a:rPr lang="en-US" altLang="sr-Latn-RS"/>
              <a:t>ene</a:t>
            </a:r>
          </a:p>
          <a:p>
            <a:pPr lvl="1" eaLnBrk="1" hangingPunct="1"/>
            <a:r>
              <a:rPr lang="en-US" altLang="sr-Latn-RS"/>
              <a:t>1/2 pacijenata ima proces na ki</a:t>
            </a:r>
            <a:r>
              <a:rPr lang="sr-Latn-CS" altLang="sr-Latn-RS"/>
              <a:t>č</a:t>
            </a:r>
            <a:r>
              <a:rPr lang="en-US" altLang="sr-Latn-RS"/>
              <a:t>menom stubu (Th6 do L3),</a:t>
            </a:r>
          </a:p>
          <a:p>
            <a:pPr lvl="1" eaLnBrk="1" hangingPunct="1"/>
            <a:r>
              <a:rPr lang="en-US" altLang="sr-Latn-RS"/>
              <a:t>1/4 na kuku</a:t>
            </a:r>
          </a:p>
          <a:p>
            <a:pPr lvl="1" eaLnBrk="1" hangingPunct="1"/>
            <a:r>
              <a:rPr lang="en-US" altLang="sr-Latn-RS"/>
              <a:t>1/5 na kolenu</a:t>
            </a:r>
          </a:p>
          <a:p>
            <a:pPr lvl="1" eaLnBrk="1" hangingPunct="1"/>
            <a:r>
              <a:rPr lang="en-US" altLang="sr-Latn-RS"/>
              <a:t>retko ruke (spina ventoza) i stopala (odrasli)</a:t>
            </a:r>
          </a:p>
          <a:p>
            <a:pPr eaLnBrk="1" hangingPunct="1"/>
            <a:endParaRPr lang="sr-Latn-CS" altLang="sr-Latn-RS"/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sr-Latn-RS"/>
              <a:t>gotovo uvek zahvata i ko</a:t>
            </a:r>
            <a:r>
              <a:rPr lang="sr-Latn-CS" altLang="sr-Latn-RS"/>
              <a:t>st</a:t>
            </a:r>
            <a:r>
              <a:rPr lang="en-US" altLang="sr-Latn-RS"/>
              <a:t> i susedni zglob</a:t>
            </a:r>
          </a:p>
          <a:p>
            <a:pPr eaLnBrk="1" hangingPunct="1"/>
            <a:endParaRPr lang="en-US" altLang="sr-Latn-RS"/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xmlns="" id="{A468FBE4-1056-4C90-B06E-EFDA45129B00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ABD29D9E-AFDF-45AF-AD4F-8793316CDA2A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xmlns="" id="{2DA6981C-911F-421E-BBEA-2A6C113F4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3E0E4C0-7E3C-46F7-8681-2D6FE194E400}" type="slidenum">
              <a:rPr lang="en-US" altLang="en-US">
                <a:solidFill>
                  <a:srgbClr val="898989"/>
                </a:solidFill>
              </a:rPr>
              <a:pPr/>
              <a:t>53</a:t>
            </a:fld>
            <a:endParaRPr lang="en-US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2134"/>
    </mc:Choice>
    <mc:Fallback>
      <p:transition spd="slow" advTm="72134"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>
            <a:extLst>
              <a:ext uri="{FF2B5EF4-FFF2-40B4-BE49-F238E27FC236}">
                <a16:creationId xmlns:a16="http://schemas.microsoft.com/office/drawing/2014/main" xmlns="" id="{D107DFB2-46E4-4E19-955C-B6163A3F372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sr-Latn-RS" altLang="sr-Latn-RS"/>
          </a:p>
        </p:txBody>
      </p:sp>
      <p:sp>
        <p:nvSpPr>
          <p:cNvPr id="63491" name="Rectangle 3">
            <a:extLst>
              <a:ext uri="{FF2B5EF4-FFF2-40B4-BE49-F238E27FC236}">
                <a16:creationId xmlns:a16="http://schemas.microsoft.com/office/drawing/2014/main" xmlns="" id="{53C744EC-273E-4CDF-AF6D-42E0EC4EBEC0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sr-Latn-RS"/>
              <a:t>de</a:t>
            </a:r>
            <a:r>
              <a:rPr lang="sr-Latn-CS" altLang="sr-Latn-RS"/>
              <a:t>č</a:t>
            </a:r>
            <a:r>
              <a:rPr lang="en-US" altLang="sr-Latn-RS"/>
              <a:t>ji uzrast </a:t>
            </a:r>
          </a:p>
          <a:p>
            <a:pPr eaLnBrk="1" hangingPunct="1"/>
            <a:r>
              <a:rPr lang="en-US" altLang="sr-Latn-RS"/>
              <a:t>podjednako u oba pola</a:t>
            </a:r>
          </a:p>
          <a:p>
            <a:pPr eaLnBrk="1" hangingPunct="1"/>
            <a:r>
              <a:rPr lang="en-US" altLang="sr-Latn-RS"/>
              <a:t>stariji pacijenati sa hroni</a:t>
            </a:r>
            <a:r>
              <a:rPr lang="sr-Latn-CS" altLang="sr-Latn-RS"/>
              <a:t>č</a:t>
            </a:r>
            <a:r>
              <a:rPr lang="en-US" altLang="sr-Latn-RS"/>
              <a:t>nim bolestima (alkoholizam, dijabet i dr.) i kompromitovanim imunolo</a:t>
            </a:r>
            <a:r>
              <a:rPr lang="sr-Latn-CS" altLang="sr-Latn-RS"/>
              <a:t>š</a:t>
            </a:r>
            <a:r>
              <a:rPr lang="en-US" altLang="sr-Latn-RS"/>
              <a:t>kim statusom</a:t>
            </a:r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xmlns="" id="{8FDBC52E-DA2E-44A1-BB00-2C236FF1AC08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3C0FE8B-A627-4ADE-95EB-2B424445FBF9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xmlns="" id="{724F8947-B2A0-4463-9C00-092B8AD8C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661AD68-4DBB-459E-8336-57B19E7D1C0A}" type="slidenum">
              <a:rPr lang="en-US" altLang="en-US">
                <a:solidFill>
                  <a:srgbClr val="898989"/>
                </a:solidFill>
              </a:rPr>
              <a:pPr/>
              <a:t>54</a:t>
            </a:fld>
            <a:endParaRPr lang="en-US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4946"/>
    </mc:Choice>
    <mc:Fallback>
      <p:transition spd="slow" advTm="24946"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>
            <a:extLst>
              <a:ext uri="{FF2B5EF4-FFF2-40B4-BE49-F238E27FC236}">
                <a16:creationId xmlns:a16="http://schemas.microsoft.com/office/drawing/2014/main" xmlns="" id="{B606555F-15FD-4F07-8FE2-304C38EEA5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sr-Latn-RS"/>
              <a:t>Klini</a:t>
            </a:r>
            <a:r>
              <a:rPr lang="sr-Latn-CS" altLang="sr-Latn-RS"/>
              <a:t>č</a:t>
            </a:r>
            <a:r>
              <a:rPr lang="en-US" altLang="sr-Latn-RS"/>
              <a:t>ka slika:</a:t>
            </a:r>
          </a:p>
        </p:txBody>
      </p:sp>
      <p:sp>
        <p:nvSpPr>
          <p:cNvPr id="64515" name="Rectangle 3">
            <a:extLst>
              <a:ext uri="{FF2B5EF4-FFF2-40B4-BE49-F238E27FC236}">
                <a16:creationId xmlns:a16="http://schemas.microsoft.com/office/drawing/2014/main" xmlns="" id="{E4080277-EED6-420D-910A-CA9F9D4D59C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71525" y="2057400"/>
            <a:ext cx="9248775" cy="4114800"/>
          </a:xfrm>
        </p:spPr>
        <p:txBody>
          <a:bodyPr/>
          <a:lstStyle/>
          <a:p>
            <a:pPr eaLnBrk="1" hangingPunct="1"/>
            <a:r>
              <a:rPr lang="en-US" altLang="sr-Latn-RS"/>
              <a:t>po</a:t>
            </a:r>
            <a:r>
              <a:rPr lang="sr-Latn-CS" altLang="sr-Latn-RS"/>
              <a:t>č</a:t>
            </a:r>
            <a:r>
              <a:rPr lang="en-US" altLang="sr-Latn-RS"/>
              <a:t>etak bolesti - </a:t>
            </a:r>
            <a:r>
              <a:rPr lang="en-US" altLang="sr-Latn-RS" b="1" i="1"/>
              <a:t>polagan i podmukao</a:t>
            </a:r>
            <a:endParaRPr lang="en-US" altLang="sr-Latn-RS"/>
          </a:p>
          <a:p>
            <a:pPr eaLnBrk="1" hangingPunct="1"/>
            <a:r>
              <a:rPr lang="fr-FR" altLang="sr-Latn-RS"/>
              <a:t>op</a:t>
            </a:r>
            <a:r>
              <a:rPr lang="sr-Latn-CS" altLang="sr-Latn-RS"/>
              <a:t>š</a:t>
            </a:r>
            <a:r>
              <a:rPr lang="fr-FR" altLang="sr-Latn-RS"/>
              <a:t>ta slabost, gubitak apetita i te</a:t>
            </a:r>
            <a:r>
              <a:rPr lang="sr-Latn-CS" altLang="sr-Latn-RS"/>
              <a:t>ž</a:t>
            </a:r>
            <a:r>
              <a:rPr lang="fr-FR" altLang="sr-Latn-RS"/>
              <a:t>ine,  subfebrilnost</a:t>
            </a:r>
            <a:endParaRPr lang="en-US" altLang="sr-Latn-RS"/>
          </a:p>
          <a:p>
            <a:pPr eaLnBrk="1" hangingPunct="1"/>
            <a:r>
              <a:rPr lang="fr-FR" altLang="sr-Latn-RS"/>
              <a:t>dete izbegava igru, </a:t>
            </a:r>
            <a:r>
              <a:rPr lang="sr-Latn-CS" altLang="sr-Latn-RS"/>
              <a:t>š</a:t>
            </a:r>
            <a:r>
              <a:rPr lang="fr-FR" altLang="sr-Latn-RS"/>
              <a:t>tedi oboleli deo tela, </a:t>
            </a:r>
            <a:r>
              <a:rPr lang="sr-Latn-CS" altLang="sr-Latn-RS"/>
              <a:t>č</a:t>
            </a:r>
            <a:r>
              <a:rPr lang="fr-FR" altLang="sr-Latn-RS"/>
              <a:t>esto se bude no</a:t>
            </a:r>
            <a:r>
              <a:rPr lang="sr-Latn-CS" altLang="sr-Latn-RS"/>
              <a:t>ć</a:t>
            </a:r>
            <a:r>
              <a:rPr lang="fr-FR" altLang="sr-Latn-RS"/>
              <a:t>u uz bolan krik</a:t>
            </a:r>
            <a:endParaRPr lang="en-US" altLang="sr-Latn-RS"/>
          </a:p>
          <a:p>
            <a:pPr eaLnBrk="1" hangingPunct="1"/>
            <a:r>
              <a:rPr lang="en-US" altLang="sr-Latn-RS"/>
              <a:t>muskulatura u refleksnom spazmu</a:t>
            </a:r>
          </a:p>
          <a:p>
            <a:pPr eaLnBrk="1" hangingPunct="1"/>
            <a:r>
              <a:rPr lang="en-US" altLang="sr-Latn-RS"/>
              <a:t>pokreti u zahva</a:t>
            </a:r>
            <a:r>
              <a:rPr lang="sr-Latn-CS" altLang="sr-Latn-RS"/>
              <a:t>ć</a:t>
            </a:r>
            <a:r>
              <a:rPr lang="en-US" altLang="sr-Latn-RS"/>
              <a:t>enom zglobu su bolni i ograni</a:t>
            </a:r>
            <a:r>
              <a:rPr lang="sr-Latn-CS" altLang="sr-Latn-RS"/>
              <a:t>č</a:t>
            </a:r>
            <a:r>
              <a:rPr lang="en-US" altLang="sr-Latn-RS"/>
              <a:t>eni</a:t>
            </a:r>
          </a:p>
          <a:p>
            <a:pPr eaLnBrk="1" hangingPunct="1"/>
            <a:endParaRPr lang="en-US" altLang="sr-Latn-RS"/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xmlns="" id="{5A0A8D51-13EE-4F06-A2B1-6A798308428C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93B99B52-C75B-48F8-89B6-1D1D3D8760EE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xmlns="" id="{07120E6D-CEE7-492B-AAB9-4A8E32716D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2BE0A9D-3DF3-4BB0-8136-23D52D7C977C}" type="slidenum">
              <a:rPr lang="en-US" altLang="en-US">
                <a:solidFill>
                  <a:srgbClr val="898989"/>
                </a:solidFill>
              </a:rPr>
              <a:pPr/>
              <a:t>55</a:t>
            </a:fld>
            <a:endParaRPr lang="en-US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1954"/>
    </mc:Choice>
    <mc:Fallback>
      <p:transition spd="slow" advTm="31954"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>
            <a:extLst>
              <a:ext uri="{FF2B5EF4-FFF2-40B4-BE49-F238E27FC236}">
                <a16:creationId xmlns:a16="http://schemas.microsoft.com/office/drawing/2014/main" xmlns="" id="{BBCFFB98-5AE5-47F6-B403-A39E9C8D1E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sr-Latn-RS"/>
              <a:t>Klini</a:t>
            </a:r>
            <a:r>
              <a:rPr lang="sr-Latn-CS" altLang="sr-Latn-RS"/>
              <a:t>č</a:t>
            </a:r>
            <a:r>
              <a:rPr lang="en-US" altLang="sr-Latn-RS"/>
              <a:t>ka slika:</a:t>
            </a:r>
          </a:p>
        </p:txBody>
      </p:sp>
      <p:sp>
        <p:nvSpPr>
          <p:cNvPr id="65539" name="Rectangle 3">
            <a:extLst>
              <a:ext uri="{FF2B5EF4-FFF2-40B4-BE49-F238E27FC236}">
                <a16:creationId xmlns:a16="http://schemas.microsoft.com/office/drawing/2014/main" xmlns="" id="{F4B4194B-6FE2-49A8-8FD8-E27F3E4BFC72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sr-Latn-RS" b="1" i="1"/>
              <a:t>projektovani bolovi</a:t>
            </a:r>
            <a:r>
              <a:rPr lang="en-US" altLang="sr-Latn-RS"/>
              <a:t> (bol u abdomenu kod spondilitisa, bol sa medijalne strane kolena kod koksitisa)</a:t>
            </a:r>
          </a:p>
          <a:p>
            <a:pPr eaLnBrk="1" hangingPunct="1">
              <a:lnSpc>
                <a:spcPct val="90000"/>
              </a:lnSpc>
            </a:pPr>
            <a:r>
              <a:rPr lang="en-US" altLang="sr-Latn-RS"/>
              <a:t>otok okolnih tkiva i povi</a:t>
            </a:r>
            <a:r>
              <a:rPr lang="sr-Latn-CS" altLang="sr-Latn-RS"/>
              <a:t>š</a:t>
            </a:r>
            <a:r>
              <a:rPr lang="en-US" altLang="sr-Latn-RS"/>
              <a:t>enje lokalne temperature</a:t>
            </a:r>
          </a:p>
          <a:p>
            <a:pPr eaLnBrk="1" hangingPunct="1">
              <a:lnSpc>
                <a:spcPct val="90000"/>
              </a:lnSpc>
            </a:pPr>
            <a:r>
              <a:rPr lang="en-US" altLang="sr-Latn-RS"/>
              <a:t>karakteristi</a:t>
            </a:r>
            <a:r>
              <a:rPr lang="sr-Latn-CS" altLang="sr-Latn-RS"/>
              <a:t>č</a:t>
            </a:r>
            <a:r>
              <a:rPr lang="en-US" altLang="sr-Latn-RS"/>
              <a:t>an nastanak tzv. </a:t>
            </a:r>
            <a:r>
              <a:rPr lang="en-US" altLang="sr-Latn-RS" b="1" i="1"/>
              <a:t>hladnih apscesa</a:t>
            </a:r>
            <a:endParaRPr lang="en-US" altLang="sr-Latn-RS"/>
          </a:p>
          <a:p>
            <a:pPr eaLnBrk="1" hangingPunct="1">
              <a:lnSpc>
                <a:spcPct val="90000"/>
              </a:lnSpc>
            </a:pPr>
            <a:r>
              <a:rPr lang="en-US" altLang="sr-Latn-RS"/>
              <a:t>hroni</a:t>
            </a:r>
            <a:r>
              <a:rPr lang="sr-Latn-CS" altLang="sr-Latn-RS"/>
              <a:t>č</a:t>
            </a:r>
            <a:r>
              <a:rPr lang="en-US" altLang="sr-Latn-RS"/>
              <a:t>na fistula</a:t>
            </a:r>
          </a:p>
          <a:p>
            <a:pPr eaLnBrk="1" hangingPunct="1">
              <a:lnSpc>
                <a:spcPct val="90000"/>
              </a:lnSpc>
            </a:pPr>
            <a:r>
              <a:rPr lang="en-US" altLang="sr-Latn-RS"/>
              <a:t>kolapsi ki</a:t>
            </a:r>
            <a:r>
              <a:rPr lang="sr-Latn-CS" altLang="sr-Latn-RS"/>
              <a:t>č</a:t>
            </a:r>
            <a:r>
              <a:rPr lang="en-US" altLang="sr-Latn-RS"/>
              <a:t>menih pr</a:t>
            </a:r>
            <a:r>
              <a:rPr lang="sr-Latn-CS" altLang="sr-Latn-RS"/>
              <a:t>š</a:t>
            </a:r>
            <a:r>
              <a:rPr lang="en-US" altLang="sr-Latn-RS"/>
              <a:t>ljena &gt; </a:t>
            </a:r>
            <a:r>
              <a:rPr lang="en-US" altLang="sr-Latn-RS" b="1" i="1"/>
              <a:t>gibus</a:t>
            </a:r>
            <a:endParaRPr lang="en-US" altLang="sr-Latn-RS"/>
          </a:p>
          <a:p>
            <a:pPr eaLnBrk="1" hangingPunct="1">
              <a:lnSpc>
                <a:spcPct val="90000"/>
              </a:lnSpc>
            </a:pPr>
            <a:r>
              <a:rPr lang="en-US" altLang="sr-Latn-RS"/>
              <a:t>patolo</a:t>
            </a:r>
            <a:r>
              <a:rPr lang="sr-Latn-CS" altLang="sr-Latn-RS"/>
              <a:t>š</a:t>
            </a:r>
            <a:r>
              <a:rPr lang="en-US" altLang="sr-Latn-RS"/>
              <a:t>ki prelomi i deformiteti</a:t>
            </a:r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xmlns="" id="{0E940E76-4B7C-4E91-9CE7-518B4DFED937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ABAA52E6-18AA-44D1-882B-40D9472F52D0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xmlns="" id="{3B36ADD9-5739-40FF-9E5D-7DE01E7997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9C4B5AE-0098-4EDF-8FB8-A17882C2693E}" type="slidenum">
              <a:rPr lang="en-US" altLang="en-US">
                <a:solidFill>
                  <a:srgbClr val="898989"/>
                </a:solidFill>
              </a:rPr>
              <a:pPr/>
              <a:t>56</a:t>
            </a:fld>
            <a:endParaRPr lang="en-US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7346"/>
    </mc:Choice>
    <mc:Fallback>
      <p:transition spd="slow" advTm="37346"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5" descr="Untitled-1">
            <a:extLst>
              <a:ext uri="{FF2B5EF4-FFF2-40B4-BE49-F238E27FC236}">
                <a16:creationId xmlns:a16="http://schemas.microsoft.com/office/drawing/2014/main" xmlns="" id="{22F2C03B-3E56-46EB-840E-95D8B02B212A}"/>
              </a:ext>
            </a:extLst>
          </p:cNvPr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430338" y="457200"/>
            <a:ext cx="7426325" cy="5410200"/>
          </a:xfrm>
          <a:noFill/>
        </p:spPr>
      </p:pic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xmlns="" id="{1F9E4BD5-B810-4265-8DB6-93931E9F078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0EB987B-F82C-47E3-9238-5FF9E6782B38}" type="slidenum">
              <a:rPr lang="en-US" altLang="en-US">
                <a:solidFill>
                  <a:srgbClr val="898989"/>
                </a:solidFill>
              </a:rPr>
              <a:pPr/>
              <a:t>57</a:t>
            </a:fld>
            <a:endParaRPr lang="en-US" altLang="en-US">
              <a:solidFill>
                <a:srgbClr val="898989"/>
              </a:solidFill>
            </a:endParaRPr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xmlns="" id="{4724EB13-22AC-4C8B-B53A-D45EC9491889}"/>
              </a:ext>
            </a:extLst>
          </p:cNvPr>
          <p:cNvSpPr>
            <a:spLocks noGrp="1"/>
          </p:cNvSpPr>
          <p:nvPr>
            <p:ph type="dt" sz="quarter" idx="12"/>
          </p:nvPr>
        </p:nvSpPr>
        <p:spPr/>
        <p:txBody>
          <a:bodyPr/>
          <a:lstStyle/>
          <a:p>
            <a:pPr>
              <a:defRPr/>
            </a:pPr>
            <a:fld id="{E5A669E0-2574-4347-B287-C18BE0DA09C2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744"/>
    </mc:Choice>
    <mc:Fallback>
      <p:transition spd="slow" advTm="10744"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itle 6">
            <a:extLst>
              <a:ext uri="{FF2B5EF4-FFF2-40B4-BE49-F238E27FC236}">
                <a16:creationId xmlns:a16="http://schemas.microsoft.com/office/drawing/2014/main" xmlns="" id="{107E578D-CC6E-4CDD-B286-1090BA3BBC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4350" y="274638"/>
            <a:ext cx="9258300" cy="715962"/>
          </a:xfrm>
        </p:spPr>
        <p:txBody>
          <a:bodyPr/>
          <a:lstStyle/>
          <a:p>
            <a:r>
              <a:rPr lang="sr-Latn-RS" altLang="sr-Latn-RS"/>
              <a:t>MRI (</a:t>
            </a:r>
            <a:r>
              <a:rPr lang="sr-Latn-RS" altLang="sr-Latn-RS" sz="2800"/>
              <a:t>bez i sa kontrastom) </a:t>
            </a:r>
            <a:endParaRPr lang="sr-Latn-RS" altLang="sr-Latn-R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xmlns="" id="{5F8D76AD-745A-4604-ACC6-33F8BBF83497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B1B203EF-A6CE-4D66-9D55-A4EF9BD14A5C}" type="datetime1">
              <a:rPr lang="en-US" smtClean="0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16902DB4-AECC-44EF-80FC-3450209E51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C62459F-8BEB-475F-9A0E-11EAB6614FB3}" type="slidenum">
              <a:rPr lang="en-US" altLang="en-US">
                <a:solidFill>
                  <a:srgbClr val="898989"/>
                </a:solidFill>
              </a:rPr>
              <a:pPr/>
              <a:t>58</a:t>
            </a:fld>
            <a:endParaRPr lang="en-US" altLang="en-US">
              <a:solidFill>
                <a:srgbClr val="898989"/>
              </a:solidFill>
            </a:endParaRPr>
          </a:p>
        </p:txBody>
      </p:sp>
      <p:pic>
        <p:nvPicPr>
          <p:cNvPr id="69637" name="Picture 2">
            <a:extLst>
              <a:ext uri="{FF2B5EF4-FFF2-40B4-BE49-F238E27FC236}">
                <a16:creationId xmlns:a16="http://schemas.microsoft.com/office/drawing/2014/main" xmlns="" id="{17D09A77-1781-48DF-BECB-D2E50DDAEBF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610" t="18893" r="42586" b="19373"/>
          <a:stretch>
            <a:fillRect/>
          </a:stretch>
        </p:blipFill>
        <p:spPr>
          <a:xfrm>
            <a:off x="2171700" y="1676400"/>
            <a:ext cx="5562600" cy="430847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1267"/>
    </mc:Choice>
    <mc:Fallback>
      <p:transition spd="slow" advTm="11267"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>
            <a:extLst>
              <a:ext uri="{FF2B5EF4-FFF2-40B4-BE49-F238E27FC236}">
                <a16:creationId xmlns:a16="http://schemas.microsoft.com/office/drawing/2014/main" xmlns="" id="{B0E5B73C-0390-4B07-9E5A-D6575A3A4B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sr-Latn-RS"/>
              <a:t>Definitivna dijagnoza</a:t>
            </a:r>
          </a:p>
        </p:txBody>
      </p:sp>
      <p:sp>
        <p:nvSpPr>
          <p:cNvPr id="70659" name="Rectangle 3">
            <a:extLst>
              <a:ext uri="{FF2B5EF4-FFF2-40B4-BE49-F238E27FC236}">
                <a16:creationId xmlns:a16="http://schemas.microsoft.com/office/drawing/2014/main" xmlns="" id="{26149026-1818-4525-A08B-23599371B9B0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sr-Latn-RS"/>
              <a:t>dokazivanje </a:t>
            </a:r>
            <a:r>
              <a:rPr lang="en-US" altLang="sr-Latn-RS" i="1"/>
              <a:t>bacila tuberkuloze </a:t>
            </a:r>
            <a:r>
              <a:rPr lang="en-US" altLang="sr-Latn-RS"/>
              <a:t>u sinovijalnoj te</a:t>
            </a:r>
            <a:r>
              <a:rPr lang="sr-Latn-CS" altLang="sr-Latn-RS"/>
              <a:t>č</a:t>
            </a:r>
            <a:r>
              <a:rPr lang="en-US" altLang="sr-Latn-RS"/>
              <a:t>nosti, gnojnom sadr</a:t>
            </a:r>
            <a:r>
              <a:rPr lang="sr-Latn-CS" altLang="sr-Latn-RS"/>
              <a:t>ž</a:t>
            </a:r>
            <a:r>
              <a:rPr lang="en-US" altLang="sr-Latn-RS"/>
              <a:t>aju ili biopsijskom materijalu</a:t>
            </a:r>
            <a:endParaRPr lang="sr-Latn-CS" altLang="sr-Latn-RS"/>
          </a:p>
          <a:p>
            <a:pPr eaLnBrk="1" hangingPunct="1"/>
            <a:endParaRPr lang="sr-Latn-CS" altLang="sr-Latn-RS"/>
          </a:p>
          <a:p>
            <a:pPr eaLnBrk="1" hangingPunct="1"/>
            <a:endParaRPr lang="en-US" altLang="sr-Latn-RS"/>
          </a:p>
          <a:p>
            <a:pPr eaLnBrk="1" hangingPunct="1"/>
            <a:r>
              <a:rPr lang="en-US" altLang="sr-Latn-RS"/>
              <a:t>histolo</a:t>
            </a:r>
            <a:r>
              <a:rPr lang="sr-Latn-CS" altLang="sr-Latn-RS"/>
              <a:t>š</a:t>
            </a:r>
            <a:r>
              <a:rPr lang="en-US" altLang="sr-Latn-RS"/>
              <a:t>ki </a:t>
            </a:r>
            <a:r>
              <a:rPr lang="en-US" altLang="sr-Latn-RS" i="1"/>
              <a:t>nalaz kazeozne nekroze </a:t>
            </a:r>
            <a:r>
              <a:rPr lang="en-US" altLang="sr-Latn-RS"/>
              <a:t>i gigantskih </a:t>
            </a:r>
            <a:r>
              <a:rPr lang="sr-Latn-CS" altLang="sr-Latn-RS"/>
              <a:t>ć</a:t>
            </a:r>
            <a:r>
              <a:rPr lang="en-US" altLang="sr-Latn-RS"/>
              <a:t>elija tipa Langhans (karakteristi</a:t>
            </a:r>
            <a:r>
              <a:rPr lang="sr-Latn-CS" altLang="sr-Latn-RS"/>
              <a:t>č</a:t>
            </a:r>
            <a:r>
              <a:rPr lang="en-US" altLang="sr-Latn-RS"/>
              <a:t>an, ali nije i specifi</a:t>
            </a:r>
            <a:r>
              <a:rPr lang="sr-Latn-CS" altLang="sr-Latn-RS"/>
              <a:t>č</a:t>
            </a:r>
            <a:r>
              <a:rPr lang="en-US" altLang="sr-Latn-RS"/>
              <a:t>an)</a:t>
            </a:r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xmlns="" id="{55415F88-EAF7-4110-B7D2-59354F78B548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04820E9F-0996-403D-9BC8-06BD904B1E76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xmlns="" id="{C3C76388-BE54-4C41-AF05-026B63BF4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E00EE2E-292F-4EB7-AF2E-468E6DA5209B}" type="slidenum">
              <a:rPr lang="en-US" altLang="en-US">
                <a:solidFill>
                  <a:srgbClr val="898989"/>
                </a:solidFill>
              </a:rPr>
              <a:pPr/>
              <a:t>59</a:t>
            </a:fld>
            <a:endParaRPr lang="en-US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2996"/>
    </mc:Choice>
    <mc:Fallback>
      <p:transition spd="slow" advTm="12996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xmlns="" id="{B9A533BD-E87B-4D7F-B637-0F8A9F0F8F7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1524000"/>
            <a:ext cx="4200525" cy="1143000"/>
          </a:xfrm>
        </p:spPr>
        <p:txBody>
          <a:bodyPr/>
          <a:lstStyle/>
          <a:p>
            <a:pPr eaLnBrk="1" hangingPunct="1"/>
            <a:r>
              <a:rPr lang="en-US" altLang="sr-Latn-RS" sz="4800"/>
              <a:t>Anatom</a:t>
            </a:r>
            <a:r>
              <a:rPr lang="sr-Latn-CS" altLang="sr-Latn-RS" sz="4800"/>
              <a:t>ska</a:t>
            </a:r>
            <a:r>
              <a:rPr lang="en-US" altLang="sr-Latn-RS" sz="4800"/>
              <a:t/>
            </a:r>
            <a:br>
              <a:rPr lang="en-US" altLang="sr-Latn-RS" sz="4800"/>
            </a:br>
            <a:r>
              <a:rPr lang="sr-Latn-CS" altLang="sr-Latn-RS" sz="4800"/>
              <a:t>k</a:t>
            </a:r>
            <a:r>
              <a:rPr lang="en-US" altLang="sr-Latn-RS" sz="4800"/>
              <a:t>lasifi</a:t>
            </a:r>
            <a:r>
              <a:rPr lang="sr-Latn-CS" altLang="sr-Latn-RS" sz="4800"/>
              <a:t>k</a:t>
            </a:r>
            <a:r>
              <a:rPr lang="en-US" altLang="sr-Latn-RS" sz="4800"/>
              <a:t>a</a:t>
            </a:r>
            <a:r>
              <a:rPr lang="sr-Latn-CS" altLang="sr-Latn-RS" sz="4800"/>
              <a:t>cija</a:t>
            </a:r>
            <a:endParaRPr lang="en-US" altLang="sr-Latn-RS" sz="4800"/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xmlns="" id="{6E9A2681-A046-45F3-A700-7FDE814A1A5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71450" y="2971800"/>
            <a:ext cx="4029075" cy="17526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sr-Latn-RS" sz="4000">
                <a:solidFill>
                  <a:schemeClr val="tx2"/>
                </a:solidFill>
              </a:rPr>
              <a:t>(</a:t>
            </a:r>
            <a:r>
              <a:rPr lang="en-US" altLang="sr-Latn-RS" sz="4000" i="1">
                <a:solidFill>
                  <a:schemeClr val="tx2"/>
                </a:solidFill>
              </a:rPr>
              <a:t>Cierny-Mader</a:t>
            </a:r>
            <a:r>
              <a:rPr lang="en-US" altLang="sr-Latn-RS" sz="4000">
                <a:solidFill>
                  <a:schemeClr val="tx2"/>
                </a:solidFill>
              </a:rPr>
              <a:t>)</a:t>
            </a:r>
          </a:p>
          <a:p>
            <a:pPr eaLnBrk="1" hangingPunct="1">
              <a:buFontTx/>
              <a:buNone/>
            </a:pPr>
            <a:r>
              <a:rPr lang="en-US" altLang="sr-Latn-RS" sz="2000">
                <a:solidFill>
                  <a:schemeClr val="tx2"/>
                </a:solidFill>
              </a:rPr>
              <a:t>			         1985</a:t>
            </a:r>
          </a:p>
        </p:txBody>
      </p:sp>
      <p:pic>
        <p:nvPicPr>
          <p:cNvPr id="7172" name="Picture 4" descr="Classification of Osteo">
            <a:extLst>
              <a:ext uri="{FF2B5EF4-FFF2-40B4-BE49-F238E27FC236}">
                <a16:creationId xmlns:a16="http://schemas.microsoft.com/office/drawing/2014/main" xmlns="" id="{21546EC5-08F7-4678-866F-D94A76467B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00525" y="533400"/>
            <a:ext cx="5857875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 descr="Cierny Mader Anatomic">
            <a:extLst>
              <a:ext uri="{FF2B5EF4-FFF2-40B4-BE49-F238E27FC236}">
                <a16:creationId xmlns:a16="http://schemas.microsoft.com/office/drawing/2014/main" xmlns="" id="{5EC80242-031C-42D3-8D8E-0CBC92DB41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450" y="4419600"/>
            <a:ext cx="3857625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7" name="Text Box 7">
            <a:extLst>
              <a:ext uri="{FF2B5EF4-FFF2-40B4-BE49-F238E27FC236}">
                <a16:creationId xmlns:a16="http://schemas.microsoft.com/office/drawing/2014/main" xmlns="" id="{23D86F9E-D44A-4DE3-A0A6-1AA753689B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0600" y="2743200"/>
            <a:ext cx="600075" cy="5794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200" b="1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Times New Roman" pitchFamily="18" charset="0"/>
              </a:rPr>
              <a:t>I:</a:t>
            </a:r>
          </a:p>
        </p:txBody>
      </p:sp>
      <p:sp>
        <p:nvSpPr>
          <p:cNvPr id="5128" name="Text Box 8">
            <a:extLst>
              <a:ext uri="{FF2B5EF4-FFF2-40B4-BE49-F238E27FC236}">
                <a16:creationId xmlns:a16="http://schemas.microsoft.com/office/drawing/2014/main" xmlns="" id="{044A3AF9-1976-4EB7-8A25-DC1E84FB14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00975" y="2743200"/>
            <a:ext cx="857250" cy="5794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200" b="1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Times New Roman" pitchFamily="18" charset="0"/>
              </a:rPr>
              <a:t>II:</a:t>
            </a:r>
          </a:p>
        </p:txBody>
      </p:sp>
      <p:sp>
        <p:nvSpPr>
          <p:cNvPr id="5129" name="Text Box 9">
            <a:extLst>
              <a:ext uri="{FF2B5EF4-FFF2-40B4-BE49-F238E27FC236}">
                <a16:creationId xmlns:a16="http://schemas.microsoft.com/office/drawing/2014/main" xmlns="" id="{0D3748A5-35AE-4D56-B07B-2CFDBA04A9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7700" y="5821363"/>
            <a:ext cx="1028700" cy="57943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200" b="1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Times New Roman" pitchFamily="18" charset="0"/>
              </a:rPr>
              <a:t>III:</a:t>
            </a:r>
          </a:p>
        </p:txBody>
      </p:sp>
      <p:sp>
        <p:nvSpPr>
          <p:cNvPr id="5130" name="Text Box 10">
            <a:extLst>
              <a:ext uri="{FF2B5EF4-FFF2-40B4-BE49-F238E27FC236}">
                <a16:creationId xmlns:a16="http://schemas.microsoft.com/office/drawing/2014/main" xmlns="" id="{CF110375-0076-452C-A64A-5A42F5059D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00975" y="5821363"/>
            <a:ext cx="1028700" cy="57943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200" b="1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Times New Roman" pitchFamily="18" charset="0"/>
              </a:rPr>
              <a:t>IV: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2486"/>
    </mc:Choice>
    <mc:Fallback>
      <p:transition spd="slow" advTm="12486"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xmlns="" id="{A8DA489F-AFC2-4FDF-B112-FFCE23D8606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sr-Latn-RS"/>
              <a:t>Diferencijalna dijagnoza</a:t>
            </a: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xmlns="" id="{D16173BA-6238-4B67-9516-1D13379E8F45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sr-Latn-RS"/>
              <a:t>sve vrste hroni</a:t>
            </a:r>
            <a:r>
              <a:rPr lang="sr-Latn-CS" altLang="sr-Latn-RS"/>
              <a:t>č</a:t>
            </a:r>
            <a:r>
              <a:rPr lang="en-US" altLang="sr-Latn-RS"/>
              <a:t>nih ko</a:t>
            </a:r>
            <a:r>
              <a:rPr lang="sr-Latn-CS" altLang="sr-Latn-RS"/>
              <a:t>š</a:t>
            </a:r>
            <a:r>
              <a:rPr lang="en-US" altLang="sr-Latn-RS"/>
              <a:t>tano-zglobnih infekcija </a:t>
            </a:r>
          </a:p>
          <a:p>
            <a:pPr eaLnBrk="1" hangingPunct="1"/>
            <a:r>
              <a:rPr lang="en-US" altLang="sr-Latn-RS"/>
              <a:t>reumatolo</a:t>
            </a:r>
            <a:r>
              <a:rPr lang="sr-Latn-CS" altLang="sr-Latn-RS"/>
              <a:t>š</a:t>
            </a:r>
            <a:r>
              <a:rPr lang="en-US" altLang="sr-Latn-RS"/>
              <a:t>ke bolesti </a:t>
            </a:r>
          </a:p>
          <a:p>
            <a:pPr eaLnBrk="1" hangingPunct="1"/>
            <a:r>
              <a:rPr lang="en-US" altLang="sr-Latn-RS"/>
              <a:t>primarne i sekundarne neoplazme </a:t>
            </a:r>
          </a:p>
          <a:p>
            <a:pPr eaLnBrk="1" hangingPunct="1"/>
            <a:r>
              <a:rPr lang="sr-Latn-CS" altLang="sr-Latn-RS"/>
              <a:t>n</a:t>
            </a:r>
            <a:r>
              <a:rPr lang="en-US" altLang="sr-Latn-RS"/>
              <a:t>ek</a:t>
            </a:r>
            <a:r>
              <a:rPr lang="sr-Latn-CS" altLang="sr-Latn-RS"/>
              <a:t>i </a:t>
            </a:r>
            <a:r>
              <a:rPr lang="en-US" altLang="sr-Latn-RS"/>
              <a:t>razvojn</a:t>
            </a:r>
            <a:r>
              <a:rPr lang="sr-Latn-CS" altLang="sr-Latn-RS"/>
              <a:t>i</a:t>
            </a:r>
            <a:r>
              <a:rPr lang="en-US" altLang="sr-Latn-RS"/>
              <a:t> poreme</a:t>
            </a:r>
            <a:r>
              <a:rPr lang="sr-Latn-CS" altLang="sr-Latn-RS"/>
              <a:t>ć</a:t>
            </a:r>
            <a:r>
              <a:rPr lang="en-US" altLang="sr-Latn-RS"/>
              <a:t>aj</a:t>
            </a:r>
            <a:r>
              <a:rPr lang="sr-Latn-CS" altLang="sr-Latn-RS"/>
              <a:t>i</a:t>
            </a:r>
            <a:r>
              <a:rPr lang="en-US" altLang="sr-Latn-RS"/>
              <a:t> skeleta</a:t>
            </a:r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xmlns="" id="{836C2726-21BC-447F-8989-88FD28500EF7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1E1F0FE-34A9-4159-B5FD-0D27F3A1806D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xmlns="" id="{FA92F7C6-75F7-4FC8-8877-2DB7631A0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AD41DDD-5120-4278-8EF4-03F0C7AF4F02}" type="slidenum">
              <a:rPr lang="en-US" altLang="en-US">
                <a:solidFill>
                  <a:srgbClr val="898989"/>
                </a:solidFill>
              </a:rPr>
              <a:pPr/>
              <a:t>60</a:t>
            </a:fld>
            <a:endParaRPr lang="en-US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4322"/>
    </mc:Choice>
    <mc:Fallback>
      <p:transition spd="slow" advTm="14322"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>
            <a:extLst>
              <a:ext uri="{FF2B5EF4-FFF2-40B4-BE49-F238E27FC236}">
                <a16:creationId xmlns:a16="http://schemas.microsoft.com/office/drawing/2014/main" xmlns="" id="{A800F99E-4CB9-4AE3-A42D-11E45C65627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sr-Latn-RS"/>
              <a:t>Komplikacije:</a:t>
            </a:r>
          </a:p>
        </p:txBody>
      </p:sp>
      <p:sp>
        <p:nvSpPr>
          <p:cNvPr id="72707" name="Rectangle 3">
            <a:extLst>
              <a:ext uri="{FF2B5EF4-FFF2-40B4-BE49-F238E27FC236}">
                <a16:creationId xmlns:a16="http://schemas.microsoft.com/office/drawing/2014/main" xmlns="" id="{E05ED191-7F3F-4364-B750-D2E1D6137CA6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sr-Latn-RS" b="1">
                <a:solidFill>
                  <a:srgbClr val="FF0000"/>
                </a:solidFill>
              </a:rPr>
              <a:t>Pott-ov trijas</a:t>
            </a:r>
            <a:r>
              <a:rPr lang="en-US" altLang="sr-Latn-RS"/>
              <a:t>: paraplegija, gibbus i hladni apsces</a:t>
            </a:r>
          </a:p>
          <a:p>
            <a:pPr eaLnBrk="1" hangingPunct="1"/>
            <a:endParaRPr lang="sr-Latn-CS" altLang="sr-Latn-RS"/>
          </a:p>
          <a:p>
            <a:pPr eaLnBrk="1" hangingPunct="1"/>
            <a:r>
              <a:rPr lang="en-US" altLang="sr-Latn-RS"/>
              <a:t>deformiteti, ankiloze, hroni</a:t>
            </a:r>
            <a:r>
              <a:rPr lang="sr-Latn-CS" altLang="sr-Latn-RS"/>
              <a:t>č</a:t>
            </a:r>
            <a:r>
              <a:rPr lang="en-US" altLang="sr-Latn-RS"/>
              <a:t>ne fistule su redovne komplikacije kod kasno otkrivene</a:t>
            </a:r>
          </a:p>
          <a:p>
            <a:pPr eaLnBrk="1" hangingPunct="1"/>
            <a:endParaRPr lang="sr-Latn-CS" altLang="sr-Latn-RS"/>
          </a:p>
          <a:p>
            <a:pPr eaLnBrk="1" hangingPunct="1"/>
            <a:r>
              <a:rPr lang="en-US" altLang="sr-Latn-RS"/>
              <a:t>amiloidoza i karcinoma na mestu hroni</a:t>
            </a:r>
            <a:r>
              <a:rPr lang="sr-Latn-CS" altLang="sr-Latn-RS"/>
              <a:t>č</a:t>
            </a:r>
            <a:r>
              <a:rPr lang="en-US" altLang="sr-Latn-RS"/>
              <a:t>ne fistule </a:t>
            </a:r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xmlns="" id="{B3D4C460-9139-4FA7-8782-4E7BB9297679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081F0D8B-0358-42EA-B7F9-96665EBF4B51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xmlns="" id="{F19AAA3C-DB78-4019-9DE3-D45808A86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3A729B2-D537-49CB-8998-936ECAF7A5D5}" type="slidenum">
              <a:rPr lang="en-US" altLang="en-US">
                <a:solidFill>
                  <a:srgbClr val="898989"/>
                </a:solidFill>
              </a:rPr>
              <a:pPr/>
              <a:t>61</a:t>
            </a:fld>
            <a:endParaRPr lang="en-US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3800"/>
    </mc:Choice>
    <mc:Fallback>
      <p:transition spd="slow" advTm="23800"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>
            <a:extLst>
              <a:ext uri="{FF2B5EF4-FFF2-40B4-BE49-F238E27FC236}">
                <a16:creationId xmlns:a16="http://schemas.microsoft.com/office/drawing/2014/main" xmlns="" id="{155F6A59-3236-4C29-8DB6-F8BF614F64D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sr-Latn-RS"/>
              <a:t>TRETMAN</a:t>
            </a:r>
          </a:p>
        </p:txBody>
      </p:sp>
      <p:sp>
        <p:nvSpPr>
          <p:cNvPr id="73731" name="Rectangle 3">
            <a:extLst>
              <a:ext uri="{FF2B5EF4-FFF2-40B4-BE49-F238E27FC236}">
                <a16:creationId xmlns:a16="http://schemas.microsoft.com/office/drawing/2014/main" xmlns="" id="{5372E915-4B01-42CF-BA9C-3A275BD29249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fr-FR" altLang="sr-Latn-RS"/>
              <a:t>u ranim stadijumima mo</a:t>
            </a:r>
            <a:r>
              <a:rPr lang="sr-Latn-CS" altLang="sr-Latn-RS"/>
              <a:t>ž</a:t>
            </a:r>
            <a:r>
              <a:rPr lang="fr-FR" altLang="sr-Latn-RS"/>
              <a:t>e se le</a:t>
            </a:r>
            <a:r>
              <a:rPr lang="sr-Latn-CS" altLang="sr-Latn-RS"/>
              <a:t>č</a:t>
            </a:r>
            <a:r>
              <a:rPr lang="fr-FR" altLang="sr-Latn-RS"/>
              <a:t>iti konzervativno</a:t>
            </a:r>
            <a:endParaRPr lang="en-US" altLang="sr-Latn-RS"/>
          </a:p>
          <a:p>
            <a:pPr eaLnBrk="1" hangingPunct="1"/>
            <a:r>
              <a:rPr lang="fr-FR" altLang="sr-Latn-RS"/>
              <a:t>u slu</a:t>
            </a:r>
            <a:r>
              <a:rPr lang="sr-Latn-CS" altLang="sr-Latn-RS"/>
              <a:t>č</a:t>
            </a:r>
            <a:r>
              <a:rPr lang="fr-FR" altLang="sr-Latn-RS"/>
              <a:t>aju nastanka komplikacija i hiru</a:t>
            </a:r>
            <a:r>
              <a:rPr lang="sr-Latn-CS" altLang="sr-Latn-RS"/>
              <a:t>š</a:t>
            </a:r>
            <a:r>
              <a:rPr lang="fr-FR" altLang="sr-Latn-RS"/>
              <a:t>ko le</a:t>
            </a:r>
            <a:r>
              <a:rPr lang="sr-Latn-CS" altLang="sr-Latn-RS"/>
              <a:t>č</a:t>
            </a:r>
            <a:r>
              <a:rPr lang="fr-FR" altLang="sr-Latn-RS"/>
              <a:t>enje</a:t>
            </a:r>
            <a:endParaRPr lang="sr-Latn-CS" altLang="sr-Latn-RS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sr-Latn-RS"/>
              <a:t> </a:t>
            </a:r>
            <a:endParaRPr lang="sr-Latn-CS" altLang="sr-Latn-RS"/>
          </a:p>
          <a:p>
            <a:pPr eaLnBrk="1" hangingPunct="1"/>
            <a:r>
              <a:rPr lang="en-US" altLang="sr-Latn-RS" b="1" i="1">
                <a:solidFill>
                  <a:schemeClr val="accent1"/>
                </a:solidFill>
              </a:rPr>
              <a:t>tuberkulostatic</a:t>
            </a:r>
            <a:r>
              <a:rPr lang="en-US" altLang="sr-Latn-RS" b="1">
                <a:solidFill>
                  <a:schemeClr val="accent1"/>
                </a:solidFill>
              </a:rPr>
              <a:t>i</a:t>
            </a:r>
            <a:r>
              <a:rPr lang="en-US" altLang="sr-Latn-RS"/>
              <a:t> (pre svega):</a:t>
            </a:r>
          </a:p>
          <a:p>
            <a:pPr lvl="1" eaLnBrk="1" hangingPunct="1"/>
            <a:r>
              <a:rPr lang="en-US" altLang="sr-Latn-RS"/>
              <a:t>izonijazid, rifampicin i etambutol</a:t>
            </a:r>
          </a:p>
          <a:p>
            <a:pPr eaLnBrk="1" hangingPunct="1"/>
            <a:r>
              <a:rPr lang="en-US" altLang="sr-Latn-RS" b="1" i="1">
                <a:solidFill>
                  <a:schemeClr val="accent1"/>
                </a:solidFill>
              </a:rPr>
              <a:t>imobilizacija</a:t>
            </a:r>
            <a:r>
              <a:rPr lang="en-US" altLang="sr-Latn-RS" i="1">
                <a:solidFill>
                  <a:schemeClr val="accent1"/>
                </a:solidFill>
              </a:rPr>
              <a:t> </a:t>
            </a:r>
            <a:r>
              <a:rPr lang="en-US" altLang="sr-Latn-RS"/>
              <a:t>obolelog segmenta tela</a:t>
            </a:r>
          </a:p>
          <a:p>
            <a:pPr eaLnBrk="1" hangingPunct="1"/>
            <a:r>
              <a:rPr lang="en-US" altLang="sr-Latn-RS"/>
              <a:t>higijensko-dijetetski re</a:t>
            </a:r>
            <a:r>
              <a:rPr lang="sr-Latn-CS" altLang="sr-Latn-RS"/>
              <a:t>ž</a:t>
            </a:r>
            <a:r>
              <a:rPr lang="en-US" altLang="sr-Latn-RS"/>
              <a:t>im i odmor</a:t>
            </a:r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xmlns="" id="{299B333A-E8F0-47A6-B9B9-FB7571755D2F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3D4A5E43-0502-4AC6-91FF-7B79D9EF0BC0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xmlns="" id="{670BB1EA-9075-4018-9054-79D332F08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02D68ED-ACE7-43BF-AF76-EF5C96CD69D1}" type="slidenum">
              <a:rPr lang="en-US" altLang="en-US">
                <a:solidFill>
                  <a:srgbClr val="898989"/>
                </a:solidFill>
              </a:rPr>
              <a:pPr/>
              <a:t>62</a:t>
            </a:fld>
            <a:endParaRPr lang="en-US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6443"/>
    </mc:Choice>
    <mc:Fallback>
      <p:transition spd="slow" advTm="26443"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>
            <a:extLst>
              <a:ext uri="{FF2B5EF4-FFF2-40B4-BE49-F238E27FC236}">
                <a16:creationId xmlns:a16="http://schemas.microsoft.com/office/drawing/2014/main" xmlns="" id="{935C167B-7200-4D1D-A57F-31EE9685815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sr-Latn-RS" b="1"/>
              <a:t>Infektivni arthritis</a:t>
            </a:r>
          </a:p>
        </p:txBody>
      </p:sp>
      <p:sp>
        <p:nvSpPr>
          <p:cNvPr id="76803" name="Rectangle 3">
            <a:extLst>
              <a:ext uri="{FF2B5EF4-FFF2-40B4-BE49-F238E27FC236}">
                <a16:creationId xmlns:a16="http://schemas.microsoft.com/office/drawing/2014/main" xmlns="" id="{425CF35B-B7C0-4FAC-B5EB-D490F80D4024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endParaRPr lang="sr-Latn-CS" altLang="sr-Latn-RS"/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sr-Latn-RS"/>
              <a:t>predstavlja upalu</a:t>
            </a:r>
            <a:r>
              <a:rPr lang="sr-Latn-CS" altLang="sr-Latn-RS"/>
              <a:t> zgloba</a:t>
            </a:r>
            <a:r>
              <a:rPr lang="en-US" altLang="sr-Latn-RS"/>
              <a:t> izazvanu infektivnim agensom.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sr-Latn-CS" altLang="sr-Latn-RS"/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sr-Latn-RS"/>
              <a:t>bakterijsk</a:t>
            </a:r>
            <a:r>
              <a:rPr lang="sr-Latn-CS" altLang="sr-Latn-RS"/>
              <a:t>a</a:t>
            </a:r>
            <a:r>
              <a:rPr lang="en-US" altLang="sr-Latn-RS"/>
              <a:t>, virusn</a:t>
            </a:r>
            <a:r>
              <a:rPr lang="sr-Latn-CS" altLang="sr-Latn-RS"/>
              <a:t>a</a:t>
            </a:r>
            <a:r>
              <a:rPr lang="en-US" altLang="sr-Latn-RS"/>
              <a:t>, gljivi</a:t>
            </a:r>
            <a:r>
              <a:rPr lang="sr-Latn-CS" altLang="sr-Latn-RS"/>
              <a:t>č</a:t>
            </a:r>
            <a:r>
              <a:rPr lang="en-US" altLang="sr-Latn-RS"/>
              <a:t>n</a:t>
            </a:r>
            <a:r>
              <a:rPr lang="sr-Latn-CS" altLang="sr-Latn-RS"/>
              <a:t>a</a:t>
            </a:r>
            <a:r>
              <a:rPr lang="en-US" altLang="sr-Latn-RS"/>
              <a:t> infekcije ili infestacij</a:t>
            </a:r>
            <a:r>
              <a:rPr lang="sr-Latn-CS" altLang="sr-Latn-RS"/>
              <a:t>a</a:t>
            </a:r>
            <a:r>
              <a:rPr lang="en-US" altLang="sr-Latn-RS"/>
              <a:t> parazitima.</a:t>
            </a:r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xmlns="" id="{E80128ED-EADE-42AE-8C5D-B13EF4DB1240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CD61E96E-7CCE-411D-AA25-8962CE0322D6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xmlns="" id="{DBB86441-60FD-4204-A9E9-F7E4EDF46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D130B6F-210E-4E23-B5A2-BFE0535E1CFD}" type="slidenum">
              <a:rPr lang="en-US" altLang="en-US">
                <a:solidFill>
                  <a:srgbClr val="898989"/>
                </a:solidFill>
              </a:rPr>
              <a:pPr/>
              <a:t>63</a:t>
            </a:fld>
            <a:endParaRPr lang="en-US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2972"/>
    </mc:Choice>
    <mc:Fallback>
      <p:transition spd="slow" advTm="12972"/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>
            <a:extLst>
              <a:ext uri="{FF2B5EF4-FFF2-40B4-BE49-F238E27FC236}">
                <a16:creationId xmlns:a16="http://schemas.microsoft.com/office/drawing/2014/main" xmlns="" id="{8A865D48-3A67-4B54-A731-1E7C694C7DB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sr-Latn-RS" altLang="sr-Latn-RS"/>
          </a:p>
        </p:txBody>
      </p:sp>
      <p:sp>
        <p:nvSpPr>
          <p:cNvPr id="77827" name="Rectangle 3">
            <a:extLst>
              <a:ext uri="{FF2B5EF4-FFF2-40B4-BE49-F238E27FC236}">
                <a16:creationId xmlns:a16="http://schemas.microsoft.com/office/drawing/2014/main" xmlns="" id="{E5E91F92-49C5-4A01-804B-2698272B06A6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sr-Latn-RS"/>
              <a:t>Septi</a:t>
            </a:r>
            <a:r>
              <a:rPr lang="sr-Latn-CS" altLang="sr-Latn-RS"/>
              <a:t>č</a:t>
            </a:r>
            <a:r>
              <a:rPr lang="en-US" altLang="sr-Latn-RS"/>
              <a:t>ni ili supurativni arthritis podrazumeva prisustvo gnoja u zglobu</a:t>
            </a:r>
          </a:p>
          <a:p>
            <a:pPr eaLnBrk="1" hangingPunct="1"/>
            <a:endParaRPr lang="sr-Latn-CS" altLang="sr-Latn-RS"/>
          </a:p>
          <a:p>
            <a:pPr eaLnBrk="1" hangingPunct="1"/>
            <a:r>
              <a:rPr lang="en-US" altLang="sr-Latn-RS"/>
              <a:t>Razlika od reaktivnih artritisa	</a:t>
            </a:r>
            <a:r>
              <a:rPr lang="en-US" altLang="sr-Latn-RS">
                <a:cs typeface="Times New Roman" panose="02020603050405020304" pitchFamily="18" charset="0"/>
              </a:rPr>
              <a:t>→</a:t>
            </a:r>
            <a:r>
              <a:rPr lang="sr-Latn-CS" altLang="sr-Latn-RS">
                <a:cs typeface="Times New Roman" panose="02020603050405020304" pitchFamily="18" charset="0"/>
              </a:rPr>
              <a:t> </a:t>
            </a:r>
            <a:r>
              <a:rPr lang="en-US" altLang="sr-Latn-RS"/>
              <a:t>prisustvo bakterija u zglobu</a:t>
            </a:r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xmlns="" id="{8AFD7E75-4A6D-4A4A-AC0A-A185B88CD305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85A32D8-86BF-468A-A472-3D9518BB25CA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xmlns="" id="{D37B5D9D-F41E-498E-9E0A-565501A52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7D1ED69-2F5E-43D5-A876-770AD1A671A0}" type="slidenum">
              <a:rPr lang="en-US" altLang="en-US">
                <a:solidFill>
                  <a:srgbClr val="898989"/>
                </a:solidFill>
              </a:rPr>
              <a:pPr/>
              <a:t>64</a:t>
            </a:fld>
            <a:endParaRPr lang="en-US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0766"/>
    </mc:Choice>
    <mc:Fallback>
      <p:transition spd="slow" advTm="20766"/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>
            <a:extLst>
              <a:ext uri="{FF2B5EF4-FFF2-40B4-BE49-F238E27FC236}">
                <a16:creationId xmlns:a16="http://schemas.microsoft.com/office/drawing/2014/main" xmlns="" id="{1DC659EB-EDDE-44E3-AC37-A48F28CBEB6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altLang="sr-Latn-RS"/>
              <a:t>Etiologija</a:t>
            </a:r>
            <a:endParaRPr lang="en-US" altLang="sr-Latn-RS"/>
          </a:p>
        </p:txBody>
      </p:sp>
      <p:sp>
        <p:nvSpPr>
          <p:cNvPr id="78851" name="Rectangle 3">
            <a:extLst>
              <a:ext uri="{FF2B5EF4-FFF2-40B4-BE49-F238E27FC236}">
                <a16:creationId xmlns:a16="http://schemas.microsoft.com/office/drawing/2014/main" xmlns="" id="{4252618F-E05C-4D1F-9B01-6B84A42239B8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>
          <a:xfrm>
            <a:off x="647700" y="2819400"/>
            <a:ext cx="4295775" cy="2971800"/>
          </a:xfrm>
        </p:spPr>
        <p:txBody>
          <a:bodyPr/>
          <a:lstStyle/>
          <a:p>
            <a:pPr eaLnBrk="1" hangingPunct="1"/>
            <a:r>
              <a:rPr lang="en-US" altLang="sr-Latn-RS"/>
              <a:t>Gram pozitivne koke</a:t>
            </a:r>
          </a:p>
          <a:p>
            <a:pPr lvl="1" eaLnBrk="1" hangingPunct="1"/>
            <a:r>
              <a:rPr lang="en-US" altLang="sr-Latn-RS"/>
              <a:t>Stafilokok</a:t>
            </a:r>
          </a:p>
          <a:p>
            <a:pPr eaLnBrk="1" hangingPunct="1"/>
            <a:r>
              <a:rPr lang="en-US" altLang="sr-Latn-RS"/>
              <a:t>Predisponiraju</a:t>
            </a:r>
            <a:r>
              <a:rPr lang="sr-Latn-CS" altLang="sr-Latn-RS"/>
              <a:t>ć</a:t>
            </a:r>
            <a:r>
              <a:rPr lang="en-US" altLang="sr-Latn-RS"/>
              <a:t>i faktori</a:t>
            </a:r>
          </a:p>
          <a:p>
            <a:pPr lvl="1" eaLnBrk="1" hangingPunct="1"/>
            <a:r>
              <a:rPr lang="en-US" altLang="sr-Latn-RS"/>
              <a:t>oslabljen imunitet</a:t>
            </a:r>
            <a:endParaRPr lang="sr-Latn-CS" altLang="sr-Latn-RS"/>
          </a:p>
          <a:p>
            <a:pPr lvl="1" eaLnBrk="1" hangingPunct="1"/>
            <a:r>
              <a:rPr lang="en-US" altLang="sr-Latn-RS"/>
              <a:t>ranije o</a:t>
            </a:r>
            <a:r>
              <a:rPr lang="sr-Latn-CS" altLang="sr-Latn-RS"/>
              <a:t>š</a:t>
            </a:r>
            <a:r>
              <a:rPr lang="en-US" altLang="sr-Latn-RS"/>
              <a:t>te</a:t>
            </a:r>
            <a:r>
              <a:rPr lang="sr-Latn-CS" altLang="sr-Latn-RS"/>
              <a:t>ć</a:t>
            </a:r>
            <a:r>
              <a:rPr lang="en-US" altLang="sr-Latn-RS"/>
              <a:t>enje zgloba</a:t>
            </a:r>
          </a:p>
        </p:txBody>
      </p:sp>
      <p:sp>
        <p:nvSpPr>
          <p:cNvPr id="78852" name="Rectangle 4">
            <a:extLst>
              <a:ext uri="{FF2B5EF4-FFF2-40B4-BE49-F238E27FC236}">
                <a16:creationId xmlns:a16="http://schemas.microsoft.com/office/drawing/2014/main" xmlns="" id="{F8061228-E520-4BF2-88B9-42C1C7657526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>
          <a:xfrm>
            <a:off x="5295900" y="2743200"/>
            <a:ext cx="4295775" cy="2819400"/>
          </a:xfrm>
        </p:spPr>
        <p:txBody>
          <a:bodyPr/>
          <a:lstStyle/>
          <a:p>
            <a:pPr eaLnBrk="1" hangingPunct="1"/>
            <a:r>
              <a:rPr lang="en-US" altLang="sr-Latn-RS"/>
              <a:t>Direktna inokulacija</a:t>
            </a:r>
          </a:p>
          <a:p>
            <a:pPr eaLnBrk="1" hangingPunct="1"/>
            <a:r>
              <a:rPr lang="en-US" altLang="sr-Latn-RS"/>
              <a:t>Hematogena diseminacija</a:t>
            </a:r>
          </a:p>
          <a:p>
            <a:pPr eaLnBrk="1" hangingPunct="1"/>
            <a:r>
              <a:rPr lang="en-US" altLang="sr-Latn-RS"/>
              <a:t>Prelazak iz okoline</a:t>
            </a:r>
          </a:p>
        </p:txBody>
      </p:sp>
      <p:sp>
        <p:nvSpPr>
          <p:cNvPr id="6" name="Date Placeholder 6">
            <a:extLst>
              <a:ext uri="{FF2B5EF4-FFF2-40B4-BE49-F238E27FC236}">
                <a16:creationId xmlns:a16="http://schemas.microsoft.com/office/drawing/2014/main" xmlns="" id="{788976EE-2A27-4217-AAFE-1FCE2982C16E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3BD1159-B4EC-4D57-B01F-1E169CA32A5C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1BCB1496-486C-4C93-B4B8-BA3BCAC951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2ACBFD1-499E-4795-A368-ACC67795698C}" type="slidenum">
              <a:rPr lang="en-US" altLang="en-US">
                <a:solidFill>
                  <a:srgbClr val="898989"/>
                </a:solidFill>
              </a:rPr>
              <a:pPr/>
              <a:t>65</a:t>
            </a:fld>
            <a:endParaRPr lang="en-US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67354"/>
    </mc:Choice>
    <mc:Fallback>
      <p:transition spd="slow" advTm="67354"/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>
            <a:extLst>
              <a:ext uri="{FF2B5EF4-FFF2-40B4-BE49-F238E27FC236}">
                <a16:creationId xmlns:a16="http://schemas.microsoft.com/office/drawing/2014/main" xmlns="" id="{C6B18930-F524-4604-9BEE-38EFA5BFA3F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sr-Latn-RS"/>
              <a:t>Predisponiraju</a:t>
            </a:r>
            <a:r>
              <a:rPr lang="sr-Latn-CS" altLang="sr-Latn-RS"/>
              <a:t>ć</a:t>
            </a:r>
            <a:r>
              <a:rPr lang="en-US" altLang="sr-Latn-RS"/>
              <a:t>e bolesti </a:t>
            </a:r>
          </a:p>
        </p:txBody>
      </p:sp>
      <p:sp>
        <p:nvSpPr>
          <p:cNvPr id="79875" name="Rectangle 3">
            <a:extLst>
              <a:ext uri="{FF2B5EF4-FFF2-40B4-BE49-F238E27FC236}">
                <a16:creationId xmlns:a16="http://schemas.microsoft.com/office/drawing/2014/main" xmlns="" id="{299DD92E-73C6-40FE-917D-17CE1452C80A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>
          <a:xfrm>
            <a:off x="514350" y="1981200"/>
            <a:ext cx="4548188" cy="38862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sr-Latn-RS"/>
              <a:t>RA; </a:t>
            </a:r>
            <a:endParaRPr lang="sr-Latn-CS" altLang="sr-Latn-RS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sr-Latn-RS"/>
              <a:t>SLE; </a:t>
            </a:r>
            <a:endParaRPr lang="sr-Latn-CS" altLang="sr-Latn-RS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sr-Latn-RS"/>
              <a:t>giht;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sr-Latn-RS"/>
              <a:t>diabetes mellitus;</a:t>
            </a:r>
            <a:endParaRPr lang="sr-Latn-CS" altLang="sr-Latn-RS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sr-Latn-RS"/>
              <a:t>osteoartroza;</a:t>
            </a:r>
            <a:endParaRPr lang="sr-Latn-CS" altLang="sr-Latn-RS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sr-Latn-RS"/>
              <a:t> </a:t>
            </a:r>
          </a:p>
        </p:txBody>
      </p:sp>
      <p:sp>
        <p:nvSpPr>
          <p:cNvPr id="79876" name="Rectangle 4">
            <a:extLst>
              <a:ext uri="{FF2B5EF4-FFF2-40B4-BE49-F238E27FC236}">
                <a16:creationId xmlns:a16="http://schemas.microsoft.com/office/drawing/2014/main" xmlns="" id="{06322D46-D7F5-4766-BFCE-3AB82E81DB79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>
          <a:xfrm>
            <a:off x="5224463" y="1981200"/>
            <a:ext cx="4548187" cy="3886200"/>
          </a:xfrm>
        </p:spPr>
        <p:txBody>
          <a:bodyPr/>
          <a:lstStyle/>
          <a:p>
            <a:pPr eaLnBrk="1" hangingPunct="1"/>
            <a:r>
              <a:rPr lang="en-US" altLang="sr-Latn-RS"/>
              <a:t>HBI; </a:t>
            </a:r>
            <a:endParaRPr lang="sr-Latn-CS" altLang="sr-Latn-RS"/>
          </a:p>
          <a:p>
            <a:pPr eaLnBrk="1" hangingPunct="1"/>
            <a:r>
              <a:rPr lang="en-US" altLang="sr-Latn-RS"/>
              <a:t>ciroza jetre; </a:t>
            </a:r>
            <a:endParaRPr lang="sr-Latn-CS" altLang="sr-Latn-RS"/>
          </a:p>
          <a:p>
            <a:pPr eaLnBrk="1" hangingPunct="1"/>
            <a:r>
              <a:rPr lang="en-US" altLang="sr-Latn-RS"/>
              <a:t>alkoholizam; </a:t>
            </a:r>
            <a:endParaRPr lang="sr-Latn-CS" altLang="sr-Latn-RS"/>
          </a:p>
          <a:p>
            <a:pPr eaLnBrk="1" hangingPunct="1"/>
            <a:r>
              <a:rPr lang="en-US" altLang="sr-Latn-RS"/>
              <a:t>HIV; </a:t>
            </a:r>
            <a:endParaRPr lang="sr-Latn-CS" altLang="sr-Latn-RS"/>
          </a:p>
          <a:p>
            <a:pPr eaLnBrk="1" hangingPunct="1"/>
            <a:r>
              <a:rPr lang="en-US" altLang="sr-Latn-RS"/>
              <a:t>IV narkomani; </a:t>
            </a:r>
            <a:endParaRPr lang="sr-Latn-CS" altLang="sr-Latn-RS"/>
          </a:p>
          <a:p>
            <a:pPr eaLnBrk="1" hangingPunct="1"/>
            <a:r>
              <a:rPr lang="en-US" altLang="sr-Latn-RS"/>
              <a:t>upotreba kortikosteroida ..</a:t>
            </a:r>
          </a:p>
        </p:txBody>
      </p:sp>
      <p:sp>
        <p:nvSpPr>
          <p:cNvPr id="6" name="Date Placeholder 6">
            <a:extLst>
              <a:ext uri="{FF2B5EF4-FFF2-40B4-BE49-F238E27FC236}">
                <a16:creationId xmlns:a16="http://schemas.microsoft.com/office/drawing/2014/main" xmlns="" id="{62AA7AE2-E0BC-4A2A-AAE3-AC1141A5C56E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C8F48274-725B-4481-BA42-3FD94F184998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E9046C73-AC8D-4FED-A664-C123404284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5B09F30-5847-4367-91AD-396782DF5064}" type="slidenum">
              <a:rPr lang="en-US" altLang="en-US">
                <a:solidFill>
                  <a:srgbClr val="898989"/>
                </a:solidFill>
              </a:rPr>
              <a:pPr/>
              <a:t>66</a:t>
            </a:fld>
            <a:endParaRPr lang="en-US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6710"/>
    </mc:Choice>
    <mc:Fallback>
      <p:transition spd="slow" advTm="26710"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>
            <a:extLst>
              <a:ext uri="{FF2B5EF4-FFF2-40B4-BE49-F238E27FC236}">
                <a16:creationId xmlns:a16="http://schemas.microsoft.com/office/drawing/2014/main" xmlns="" id="{BBD03EF9-BAD8-49D7-9625-91A20DB1F46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sr-Latn-RS"/>
              <a:t>KLINIKA</a:t>
            </a:r>
          </a:p>
        </p:txBody>
      </p:sp>
      <p:sp>
        <p:nvSpPr>
          <p:cNvPr id="80899" name="Rectangle 3">
            <a:extLst>
              <a:ext uri="{FF2B5EF4-FFF2-40B4-BE49-F238E27FC236}">
                <a16:creationId xmlns:a16="http://schemas.microsoft.com/office/drawing/2014/main" xmlns="" id="{D4583AA4-45F8-4FFA-9986-FFD810C20300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sr-Latn-RS"/>
              <a:t>Lokalni znaci i simptomi su izra</a:t>
            </a:r>
            <a:r>
              <a:rPr lang="sr-Latn-CS" altLang="sr-Latn-RS"/>
              <a:t>ž</a:t>
            </a:r>
            <a:r>
              <a:rPr lang="en-US" altLang="sr-Latn-RS"/>
              <a:t>eni: </a:t>
            </a:r>
            <a:endParaRPr lang="sr-Latn-CS" altLang="sr-Latn-RS"/>
          </a:p>
          <a:p>
            <a:pPr lvl="1" eaLnBrk="1" hangingPunct="1"/>
            <a:r>
              <a:rPr lang="en-US" altLang="sr-Latn-RS"/>
              <a:t>bol, otok, crvenilo, temperatura, smanjena pokretljivost</a:t>
            </a:r>
            <a:endParaRPr lang="sr-Latn-CS" altLang="sr-Latn-RS"/>
          </a:p>
          <a:p>
            <a:pPr eaLnBrk="1" hangingPunct="1"/>
            <a:r>
              <a:rPr lang="en-US" altLang="sr-Latn-RS"/>
              <a:t>Sistemski znaci :</a:t>
            </a:r>
            <a:endParaRPr lang="sr-Latn-CS" altLang="sr-Latn-RS"/>
          </a:p>
          <a:p>
            <a:pPr lvl="1" eaLnBrk="1" hangingPunct="1"/>
            <a:r>
              <a:rPr lang="en-US" altLang="sr-Latn-RS"/>
              <a:t>povi</a:t>
            </a:r>
            <a:r>
              <a:rPr lang="sr-Latn-CS" altLang="sr-Latn-RS"/>
              <a:t>š</a:t>
            </a:r>
            <a:r>
              <a:rPr lang="en-US" altLang="sr-Latn-RS"/>
              <a:t>ena t; jeza drhtavica, groznica, malaksalost. </a:t>
            </a:r>
            <a:endParaRPr lang="sr-Latn-CS" altLang="sr-Latn-RS"/>
          </a:p>
          <a:p>
            <a:pPr lvl="1" eaLnBrk="1" hangingPunct="1"/>
            <a:r>
              <a:rPr lang="en-US" altLang="sr-Latn-RS"/>
              <a:t>20% pacijenata je bez sistemskih znakova</a:t>
            </a:r>
            <a:endParaRPr lang="sr-Latn-CS" altLang="sr-Latn-RS"/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xmlns="" id="{AFEB3A66-AF9D-41EC-91FA-FBC0AFF2F82A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CCD44F4-9946-4A76-861B-E7965D342D63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xmlns="" id="{46457ED7-C0FD-4748-8794-013D0E2BCE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484D0FD-26B3-48DF-9D34-C2F2F727A2B6}" type="slidenum">
              <a:rPr lang="en-US" altLang="en-US">
                <a:solidFill>
                  <a:srgbClr val="898989"/>
                </a:solidFill>
              </a:rPr>
              <a:pPr/>
              <a:t>67</a:t>
            </a:fld>
            <a:endParaRPr lang="en-US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4265"/>
    </mc:Choice>
    <mc:Fallback>
      <p:transition spd="slow" advTm="34265"/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>
            <a:extLst>
              <a:ext uri="{FF2B5EF4-FFF2-40B4-BE49-F238E27FC236}">
                <a16:creationId xmlns:a16="http://schemas.microsoft.com/office/drawing/2014/main" xmlns="" id="{AB9E3F61-83AB-4EE8-B4EB-6AB7E5251FB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sr-Latn-RS" altLang="sr-Latn-RS"/>
          </a:p>
        </p:txBody>
      </p:sp>
      <p:sp>
        <p:nvSpPr>
          <p:cNvPr id="81923" name="Rectangle 3">
            <a:extLst>
              <a:ext uri="{FF2B5EF4-FFF2-40B4-BE49-F238E27FC236}">
                <a16:creationId xmlns:a16="http://schemas.microsoft.com/office/drawing/2014/main" xmlns="" id="{091C32B1-926D-46C9-A1E2-AC4725D0957B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sr-Latn-RS"/>
              <a:t>Monoartikularan </a:t>
            </a:r>
            <a:endParaRPr lang="sr-Latn-CS" altLang="sr-Latn-RS"/>
          </a:p>
          <a:p>
            <a:pPr lvl="1" eaLnBrk="1" hangingPunct="1"/>
            <a:r>
              <a:rPr lang="en-US" altLang="sr-Latn-RS"/>
              <a:t>50% </a:t>
            </a:r>
            <a:r>
              <a:rPr lang="en-US" altLang="sr-Latn-RS" b="1"/>
              <a:t>koleno</a:t>
            </a:r>
            <a:r>
              <a:rPr lang="en-US" altLang="sr-Latn-RS"/>
              <a:t>, a zatim </a:t>
            </a:r>
            <a:endParaRPr lang="sr-Latn-CS" altLang="sr-Latn-RS"/>
          </a:p>
          <a:p>
            <a:pPr lvl="1" eaLnBrk="1" hangingPunct="1"/>
            <a:r>
              <a:rPr lang="en-US" altLang="sr-Latn-RS"/>
              <a:t>kuk </a:t>
            </a:r>
            <a:endParaRPr lang="sr-Latn-CS" altLang="sr-Latn-RS"/>
          </a:p>
          <a:p>
            <a:pPr lvl="1" eaLnBrk="1" hangingPunct="1"/>
            <a:r>
              <a:rPr lang="en-US" altLang="sr-Latn-RS"/>
              <a:t>rame </a:t>
            </a:r>
            <a:endParaRPr lang="sr-Latn-CS" altLang="sr-Latn-RS"/>
          </a:p>
          <a:p>
            <a:pPr lvl="1" eaLnBrk="1" hangingPunct="1"/>
            <a:r>
              <a:rPr lang="en-US" altLang="sr-Latn-RS"/>
              <a:t>lakat </a:t>
            </a:r>
            <a:endParaRPr lang="sr-Latn-CS" altLang="sr-Latn-RS"/>
          </a:p>
          <a:p>
            <a:pPr lvl="1" eaLnBrk="1" hangingPunct="1"/>
            <a:r>
              <a:rPr lang="en-US" altLang="sr-Latn-RS"/>
              <a:t>SI </a:t>
            </a:r>
            <a:endParaRPr lang="sr-Latn-CS" altLang="sr-Latn-RS"/>
          </a:p>
          <a:p>
            <a:pPr lvl="1" eaLnBrk="1" hangingPunct="1"/>
            <a:r>
              <a:rPr lang="en-US" altLang="sr-Latn-RS"/>
              <a:t>diskus kod IV narkomana</a:t>
            </a:r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xmlns="" id="{043B8CBA-7401-4998-9A27-86FC846837A0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D8471E6-8CEE-414F-A198-BC261447C22F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xmlns="" id="{AF2E27DD-511A-4CCD-A79C-F8BFA45A0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4AE08B4-3AF6-4ED0-BBFB-F5480C3B4880}" type="slidenum">
              <a:rPr lang="en-US" altLang="en-US">
                <a:solidFill>
                  <a:srgbClr val="898989"/>
                </a:solidFill>
              </a:rPr>
              <a:pPr/>
              <a:t>68</a:t>
            </a:fld>
            <a:endParaRPr lang="en-US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4433"/>
    </mc:Choice>
    <mc:Fallback>
      <p:transition spd="slow" advTm="14433"/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>
            <a:extLst>
              <a:ext uri="{FF2B5EF4-FFF2-40B4-BE49-F238E27FC236}">
                <a16:creationId xmlns:a16="http://schemas.microsoft.com/office/drawing/2014/main" xmlns="" id="{5DBADD2C-318E-4273-A73A-C60D26A0540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sr-Latn-RS" altLang="sr-Latn-RS"/>
          </a:p>
        </p:txBody>
      </p:sp>
      <p:sp>
        <p:nvSpPr>
          <p:cNvPr id="82947" name="Rectangle 3">
            <a:extLst>
              <a:ext uri="{FF2B5EF4-FFF2-40B4-BE49-F238E27FC236}">
                <a16:creationId xmlns:a16="http://schemas.microsoft.com/office/drawing/2014/main" xmlns="" id="{2E85ED2F-A5FB-4782-9685-A5216B2F6D0A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sr-Latn-RS"/>
              <a:t>Gonokokni arthritis se javlja kao poli ili monoartikularni oblik</a:t>
            </a:r>
          </a:p>
          <a:p>
            <a:pPr lvl="1" eaLnBrk="1" hangingPunct="1"/>
            <a:r>
              <a:rPr lang="en-US" altLang="sr-Latn-RS"/>
              <a:t>trijas: poliartralgije, tenosinovitis, dermatitis (uklju</a:t>
            </a:r>
            <a:r>
              <a:rPr lang="sr-Latn-CS" altLang="sr-Latn-RS"/>
              <a:t>č</a:t>
            </a:r>
            <a:r>
              <a:rPr lang="en-US" altLang="sr-Latn-RS"/>
              <a:t>uju</a:t>
            </a:r>
            <a:r>
              <a:rPr lang="sr-Latn-CS" altLang="sr-Latn-RS"/>
              <a:t>ć</a:t>
            </a:r>
            <a:r>
              <a:rPr lang="en-US" altLang="sr-Latn-RS"/>
              <a:t>i i tabane i dlanove; papula ili pustula na crvenoj osnovi)</a:t>
            </a:r>
          </a:p>
          <a:p>
            <a:pPr eaLnBrk="1" hangingPunct="1"/>
            <a:r>
              <a:rPr lang="en-US" altLang="sr-Latn-RS"/>
              <a:t>Virusni poliartritisi: rubella; hepatitis B i C; vakcinija</a:t>
            </a:r>
          </a:p>
          <a:p>
            <a:pPr eaLnBrk="1" hangingPunct="1"/>
            <a:r>
              <a:rPr lang="en-US" altLang="sr-Latn-RS"/>
              <a:t>Lajmska bolest (Borrelia burgdorferi)</a:t>
            </a:r>
            <a:r>
              <a:rPr lang="sr-Latn-CS" altLang="sr-Latn-RS"/>
              <a:t> </a:t>
            </a:r>
            <a:r>
              <a:rPr lang="en-US" altLang="sr-Latn-RS">
                <a:cs typeface="Times New Roman" panose="02020603050405020304" pitchFamily="18" charset="0"/>
              </a:rPr>
              <a:t>↔</a:t>
            </a:r>
            <a:r>
              <a:rPr lang="en-US" altLang="sr-Latn-RS"/>
              <a:t> krpelji</a:t>
            </a:r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xmlns="" id="{FC2D5C53-73CB-4B73-9979-8B8B06A73DC5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A45341D4-3FD7-48C9-8429-05D28C984B25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xmlns="" id="{6D8571C5-5358-4E16-B4F4-DA66D785A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94C6BF9-3D5B-41A4-BDEB-B3878C332AC7}" type="slidenum">
              <a:rPr lang="en-US" altLang="en-US">
                <a:solidFill>
                  <a:srgbClr val="898989"/>
                </a:solidFill>
              </a:rPr>
              <a:pPr/>
              <a:t>69</a:t>
            </a:fld>
            <a:endParaRPr lang="en-US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54179"/>
    </mc:Choice>
    <mc:Fallback>
      <p:transition spd="slow" advTm="54179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xmlns="" id="{B6DEDF65-4A19-4E61-B24A-72A561F75FD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95300" y="0"/>
            <a:ext cx="9258300" cy="1143000"/>
          </a:xfrm>
        </p:spPr>
        <p:txBody>
          <a:bodyPr/>
          <a:lstStyle/>
          <a:p>
            <a:pPr eaLnBrk="1" hangingPunct="1"/>
            <a:r>
              <a:rPr lang="sr-Latn-CS" altLang="sr-Latn-RS" b="1"/>
              <a:t>Cierny</a:t>
            </a:r>
            <a:r>
              <a:rPr lang="en-US" altLang="sr-Latn-RS"/>
              <a:t> </a:t>
            </a:r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xmlns="" id="{C13484C0-8B53-4990-A47F-9C6512A72A3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95300" y="1143000"/>
            <a:ext cx="9258300" cy="4525963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sr-Latn-RS" sz="2000"/>
              <a:t>Anatomski tip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sr-Latn-RS" sz="2000"/>
              <a:t>Stadijum 1 		Medularni osteomijelitis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sr-Latn-RS" sz="2000"/>
              <a:t>Stadijum 2 		Superficijalni osteomijelitis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sr-Latn-RS" sz="2000"/>
              <a:t>Stadijum 3 		Lokalizovani osteomijelitis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sr-Latn-RS" sz="2000"/>
              <a:t>Stadijum 4		Difuzni osteomijelitis</a:t>
            </a:r>
          </a:p>
          <a:p>
            <a:pPr algn="ctr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sr-Latn-CS" altLang="sr-Latn-RS" sz="2000"/>
          </a:p>
          <a:p>
            <a:pPr algn="ctr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sr-Latn-RS" sz="2400" b="1"/>
              <a:t>Fiziološki status domaćina</a:t>
            </a:r>
            <a:endParaRPr lang="sr-Latn-CS" altLang="sr-Latn-RS" sz="2400" b="1"/>
          </a:p>
          <a:p>
            <a:pPr algn="ctr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sr-Latn-RS" sz="2000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sr-Latn-RS" sz="2000"/>
              <a:t>A domaćin 			Normalan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sr-Latn-RS" sz="2000"/>
              <a:t>B domaćin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sr-Latn-CS" altLang="sr-Latn-RS" sz="2000"/>
              <a:t>	</a:t>
            </a:r>
            <a:r>
              <a:rPr lang="en-US" altLang="sr-Latn-RS" sz="2000"/>
              <a:t>Bs 		</a:t>
            </a:r>
            <a:r>
              <a:rPr lang="sr-Latn-CS" altLang="sr-Latn-RS" sz="2000"/>
              <a:t>	</a:t>
            </a:r>
            <a:r>
              <a:rPr lang="en-US" altLang="sr-Latn-RS" sz="2000"/>
              <a:t>Sistemski kompromitovan status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sr-Latn-CS" altLang="sr-Latn-RS" sz="2000"/>
              <a:t>	</a:t>
            </a:r>
            <a:r>
              <a:rPr lang="en-US" altLang="sr-Latn-RS" sz="2000"/>
              <a:t>Bl 		</a:t>
            </a:r>
            <a:r>
              <a:rPr lang="sr-Latn-CS" altLang="sr-Latn-RS" sz="2000"/>
              <a:t>	</a:t>
            </a:r>
            <a:r>
              <a:rPr lang="en-US" altLang="sr-Latn-RS" sz="2000"/>
              <a:t>Lokalno kompromitovano status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sr-Latn-CS" altLang="sr-Latn-RS" sz="2000"/>
              <a:t>	</a:t>
            </a:r>
            <a:r>
              <a:rPr lang="en-US" altLang="sr-Latn-RS" sz="2000"/>
              <a:t>Bls 		</a:t>
            </a:r>
            <a:r>
              <a:rPr lang="sr-Latn-CS" altLang="sr-Latn-RS" sz="2000"/>
              <a:t>	</a:t>
            </a:r>
            <a:r>
              <a:rPr lang="en-US" altLang="sr-Latn-RS" sz="2000"/>
              <a:t>Sistemski i lokalno kompromitovani status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sr-Latn-RS" sz="2000"/>
              <a:t>C domaćin 	tretman pogoršava opšte stanje više nego sama infekcija</a:t>
            </a:r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xmlns="" id="{F1A74754-D4E3-4CA0-A0C5-9A9B48141941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0365050B-4DC4-4035-BB3A-01D1D5DF8D2D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xmlns="" id="{2867571A-B574-49DA-9169-6DFBCFBA1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7E7E482-D3F9-4C95-BAAB-4C17F485CEEB}" type="slidenum">
              <a:rPr lang="en-US" altLang="en-US">
                <a:solidFill>
                  <a:srgbClr val="898989"/>
                </a:solidFill>
              </a:rPr>
              <a:pPr/>
              <a:t>7</a:t>
            </a:fld>
            <a:endParaRPr lang="en-US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50048"/>
    </mc:Choice>
    <mc:Fallback>
      <p:transition spd="slow" advTm="50048"/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>
            <a:extLst>
              <a:ext uri="{FF2B5EF4-FFF2-40B4-BE49-F238E27FC236}">
                <a16:creationId xmlns:a16="http://schemas.microsoft.com/office/drawing/2014/main" xmlns="" id="{1F2CA392-BB53-44FD-AD0F-614489BB62B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sr-Latn-RS"/>
              <a:t>DIJAGNOZA</a:t>
            </a:r>
          </a:p>
        </p:txBody>
      </p:sp>
      <p:sp>
        <p:nvSpPr>
          <p:cNvPr id="83971" name="Rectangle 3">
            <a:extLst>
              <a:ext uri="{FF2B5EF4-FFF2-40B4-BE49-F238E27FC236}">
                <a16:creationId xmlns:a16="http://schemas.microsoft.com/office/drawing/2014/main" xmlns="" id="{06B21534-CFDD-4360-A6EC-0B8993085335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sr-Latn-RS"/>
              <a:t>Klinika + ispitivanje sinovijalne te</a:t>
            </a:r>
            <a:r>
              <a:rPr lang="sr-Latn-CS" altLang="sr-Latn-RS"/>
              <a:t>č</a:t>
            </a:r>
            <a:r>
              <a:rPr lang="en-US" altLang="sr-Latn-RS"/>
              <a:t>nosti + histologija i mikrobiologija sinovije</a:t>
            </a:r>
            <a:endParaRPr lang="sr-Latn-CS" altLang="sr-Latn-RS"/>
          </a:p>
          <a:p>
            <a:pPr eaLnBrk="1" hangingPunct="1"/>
            <a:r>
              <a:rPr lang="en-US" altLang="sr-Latn-RS"/>
              <a:t>Laboratorija: nespecifi</a:t>
            </a:r>
            <a:r>
              <a:rPr lang="sr-Latn-CS" altLang="sr-Latn-RS"/>
              <a:t>č</a:t>
            </a:r>
            <a:r>
              <a:rPr lang="en-US" altLang="sr-Latn-RS"/>
              <a:t>na; </a:t>
            </a:r>
            <a:r>
              <a:rPr lang="sr-Latn-CS" altLang="sr-Latn-RS"/>
              <a:t>č</a:t>
            </a:r>
            <a:r>
              <a:rPr lang="en-US" altLang="sr-Latn-RS"/>
              <a:t>esto bez promena</a:t>
            </a:r>
          </a:p>
          <a:p>
            <a:pPr eaLnBrk="1" hangingPunct="1"/>
            <a:r>
              <a:rPr lang="en-US" altLang="sr-Latn-RS"/>
              <a:t>Hemokultura (30 do 50%) +</a:t>
            </a:r>
          </a:p>
          <a:p>
            <a:pPr eaLnBrk="1" hangingPunct="1"/>
            <a:r>
              <a:rPr lang="en-US" altLang="sr-Latn-RS"/>
              <a:t>Gonokoki </a:t>
            </a:r>
            <a:r>
              <a:rPr lang="en-US" altLang="sr-Latn-RS">
                <a:cs typeface="Times New Roman" panose="02020603050405020304" pitchFamily="18" charset="0"/>
              </a:rPr>
              <a:t>→</a:t>
            </a:r>
            <a:r>
              <a:rPr lang="en-US" altLang="sr-Latn-RS"/>
              <a:t> urogenitalni bris </a:t>
            </a:r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xmlns="" id="{E74FDA5E-B34E-4767-95E9-4BC4DDCDBCA5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FED1C62-9887-404D-B054-102FD918AE34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xmlns="" id="{DCD35399-8734-4BC3-A573-B91DCD5F0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DCA2ABD-D817-4869-AD41-F810352147A4}" type="slidenum">
              <a:rPr lang="en-US" altLang="en-US">
                <a:solidFill>
                  <a:srgbClr val="898989"/>
                </a:solidFill>
              </a:rPr>
              <a:pPr/>
              <a:t>70</a:t>
            </a:fld>
            <a:endParaRPr lang="en-US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1743"/>
    </mc:Choice>
    <mc:Fallback>
      <p:transition spd="slow" advTm="41743"/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>
            <a:extLst>
              <a:ext uri="{FF2B5EF4-FFF2-40B4-BE49-F238E27FC236}">
                <a16:creationId xmlns:a16="http://schemas.microsoft.com/office/drawing/2014/main" xmlns="" id="{FD0AF387-B26F-4122-8A27-8C6F50C773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sr-Latn-RS" altLang="sr-Latn-RS"/>
          </a:p>
        </p:txBody>
      </p:sp>
      <p:pic>
        <p:nvPicPr>
          <p:cNvPr id="84995" name="Picture 3" descr="hyinject">
            <a:extLst>
              <a:ext uri="{FF2B5EF4-FFF2-40B4-BE49-F238E27FC236}">
                <a16:creationId xmlns:a16="http://schemas.microsoft.com/office/drawing/2014/main" xmlns="" id="{50899580-513A-4238-9183-2E26E9085D57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546725" y="2484438"/>
            <a:ext cx="4195763" cy="2803525"/>
          </a:xfrm>
          <a:noFill/>
        </p:spPr>
      </p:pic>
      <p:pic>
        <p:nvPicPr>
          <p:cNvPr id="84996" name="Picture 4" descr="hyexam~1">
            <a:extLst>
              <a:ext uri="{FF2B5EF4-FFF2-40B4-BE49-F238E27FC236}">
                <a16:creationId xmlns:a16="http://schemas.microsoft.com/office/drawing/2014/main" xmlns="" id="{7E8C0800-C550-437A-B347-BED24F71C5DC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71500" y="2603500"/>
            <a:ext cx="4038600" cy="3025775"/>
          </a:xfrm>
          <a:noFill/>
        </p:spPr>
      </p:pic>
      <p:sp>
        <p:nvSpPr>
          <p:cNvPr id="6" name="Date Placeholder 6">
            <a:extLst>
              <a:ext uri="{FF2B5EF4-FFF2-40B4-BE49-F238E27FC236}">
                <a16:creationId xmlns:a16="http://schemas.microsoft.com/office/drawing/2014/main" xmlns="" id="{6969F440-F409-4F9D-962D-160808BDBA8A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E76CEE8E-7625-44A6-B6AE-1C2AB5CC52BC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9133BB4C-5EAB-46FA-A7B7-C4E9BB539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ADD6B48-F40E-402A-8E28-6C9FA1C1FA59}" type="slidenum">
              <a:rPr lang="en-US" altLang="en-US">
                <a:solidFill>
                  <a:srgbClr val="898989"/>
                </a:solidFill>
              </a:rPr>
              <a:pPr/>
              <a:t>71</a:t>
            </a:fld>
            <a:endParaRPr lang="en-US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199"/>
    </mc:Choice>
    <mc:Fallback>
      <p:transition spd="slow" advTm="3199"/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>
            <a:extLst>
              <a:ext uri="{FF2B5EF4-FFF2-40B4-BE49-F238E27FC236}">
                <a16:creationId xmlns:a16="http://schemas.microsoft.com/office/drawing/2014/main" xmlns="" id="{4EDD3BED-9370-48C8-9B6A-C1E7E9B1707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sr-Latn-RS"/>
              <a:t>DIJAGNOZA</a:t>
            </a:r>
          </a:p>
        </p:txBody>
      </p:sp>
      <p:sp>
        <p:nvSpPr>
          <p:cNvPr id="86019" name="Rectangle 3">
            <a:extLst>
              <a:ext uri="{FF2B5EF4-FFF2-40B4-BE49-F238E27FC236}">
                <a16:creationId xmlns:a16="http://schemas.microsoft.com/office/drawing/2014/main" xmlns="" id="{1B998510-F939-4DA3-8C06-AB166BBF80FC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sr-Latn-RS" b="1" i="1"/>
              <a:t>Analiza i kultura sinovijalne te</a:t>
            </a:r>
            <a:r>
              <a:rPr lang="sr-Latn-CS" altLang="sr-Latn-RS" b="1" i="1"/>
              <a:t>č</a:t>
            </a:r>
            <a:r>
              <a:rPr lang="en-US" altLang="sr-Latn-RS" b="1" i="1"/>
              <a:t>nosti obezbe</a:t>
            </a:r>
            <a:r>
              <a:rPr lang="sr-Latn-CS" altLang="sr-Latn-RS" b="1" i="1"/>
              <a:t>đ</a:t>
            </a:r>
            <a:r>
              <a:rPr lang="en-US" altLang="sr-Latn-RS" b="1" i="1"/>
              <a:t>uje sigurnu dijagnozu i identifikaciju infektivnog agensa</a:t>
            </a:r>
            <a:endParaRPr lang="sr-Latn-CS" altLang="sr-Latn-RS" b="1" i="1"/>
          </a:p>
          <a:p>
            <a:pPr eaLnBrk="1" hangingPunct="1"/>
            <a:endParaRPr lang="sr-Latn-CS" altLang="sr-Latn-RS" b="1" i="1"/>
          </a:p>
          <a:p>
            <a:pPr lvl="1" eaLnBrk="1" hangingPunct="1"/>
            <a:r>
              <a:rPr lang="fr-FR" altLang="sr-Latn-RS" b="1" i="1"/>
              <a:t>Ukoliko se sumnja na TBC ili gljivi</a:t>
            </a:r>
            <a:r>
              <a:rPr lang="sr-Latn-CS" altLang="sr-Latn-RS" b="1" i="1"/>
              <a:t>č</a:t>
            </a:r>
            <a:r>
              <a:rPr lang="fr-FR" altLang="sr-Latn-RS" b="1" i="1"/>
              <a:t>nu infekciju potrebno je uraditi histolo</a:t>
            </a:r>
            <a:r>
              <a:rPr lang="sr-Latn-CS" altLang="sr-Latn-RS" b="1" i="1"/>
              <a:t>š</a:t>
            </a:r>
            <a:r>
              <a:rPr lang="fr-FR" altLang="sr-Latn-RS" b="1" i="1"/>
              <a:t>ke pretrage sinovije</a:t>
            </a:r>
            <a:endParaRPr lang="en-US" altLang="sr-Latn-RS" b="1" i="1"/>
          </a:p>
          <a:p>
            <a:pPr lvl="2" eaLnBrk="1" hangingPunct="1"/>
            <a:r>
              <a:rPr lang="en-US" altLang="sr-Latn-RS" b="1" i="1"/>
              <a:t>TBC </a:t>
            </a:r>
            <a:r>
              <a:rPr lang="en-US" altLang="sr-Latn-RS" b="1" i="1">
                <a:cs typeface="Times New Roman" panose="02020603050405020304" pitchFamily="18" charset="0"/>
              </a:rPr>
              <a:t>↔</a:t>
            </a:r>
            <a:r>
              <a:rPr lang="sr-Latn-CS" altLang="sr-Latn-RS" b="1" i="1">
                <a:cs typeface="Times New Roman" panose="02020603050405020304" pitchFamily="18" charset="0"/>
              </a:rPr>
              <a:t> </a:t>
            </a:r>
            <a:r>
              <a:rPr lang="en-US" altLang="sr-Latn-RS" b="1" i="1"/>
              <a:t>granulomi i kazeozna nekroza</a:t>
            </a:r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xmlns="" id="{A754BF93-939C-4F19-B086-80C398FF469E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A2B2056-5B98-4F30-832C-B2B42CF82B31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xmlns="" id="{3831F2C4-DF8F-43AF-A692-34F688301E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931CE78-69F7-4E95-8DA3-3BBA50576828}" type="slidenum">
              <a:rPr lang="en-US" altLang="en-US">
                <a:solidFill>
                  <a:srgbClr val="898989"/>
                </a:solidFill>
              </a:rPr>
              <a:pPr/>
              <a:t>72</a:t>
            </a:fld>
            <a:endParaRPr lang="en-US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1862"/>
    </mc:Choice>
    <mc:Fallback>
      <p:transition spd="slow" advTm="31862"/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>
          <a:xfrm>
            <a:off x="3919539" y="26988"/>
            <a:ext cx="4187825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x-none" sz="2800" b="1" i="1" dirty="0">
                <a:solidFill>
                  <a:schemeClr val="tx2">
                    <a:satMod val="130000"/>
                  </a:schemeClr>
                </a:solidFill>
              </a:rPr>
              <a:t>Hvala na pažnji</a:t>
            </a:r>
            <a:endParaRPr lang="en-US" b="1" i="1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39939" name="Content Placeholder 4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141" t="33047" r="30128" b="35043"/>
          <a:stretch>
            <a:fillRect/>
          </a:stretch>
        </p:blipFill>
        <p:spPr>
          <a:xfrm>
            <a:off x="5857876" y="1214438"/>
            <a:ext cx="3357563" cy="1928812"/>
          </a:xfrm>
        </p:spPr>
      </p:pic>
      <p:pic>
        <p:nvPicPr>
          <p:cNvPr id="39940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878" t="33047" r="25641" b="35043"/>
          <a:stretch>
            <a:fillRect/>
          </a:stretch>
        </p:blipFill>
        <p:spPr bwMode="auto">
          <a:xfrm>
            <a:off x="4762500" y="3454758"/>
            <a:ext cx="5143500" cy="270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123" t="24324" r="52345" b="21130"/>
          <a:stretch>
            <a:fillRect/>
          </a:stretch>
        </p:blipFill>
        <p:spPr bwMode="auto">
          <a:xfrm>
            <a:off x="952500" y="852848"/>
            <a:ext cx="2743200" cy="2436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F73759CD-43BC-44A7-8D97-2903D541879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3942" t="18919" r="27139" b="64865"/>
          <a:stretch/>
        </p:blipFill>
        <p:spPr>
          <a:xfrm>
            <a:off x="523875" y="4107220"/>
            <a:ext cx="3600450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117676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xmlns="" id="{C011534A-A202-4D1F-91AE-F8B74F1F650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71525" y="762000"/>
            <a:ext cx="8743950" cy="1143000"/>
          </a:xfrm>
        </p:spPr>
        <p:txBody>
          <a:bodyPr/>
          <a:lstStyle/>
          <a:p>
            <a:pPr eaLnBrk="1" hangingPunct="1"/>
            <a:r>
              <a:rPr lang="en-US" altLang="sr-Latn-RS" sz="6000"/>
              <a:t>Clinical Staging</a:t>
            </a:r>
            <a:br>
              <a:rPr lang="en-US" altLang="sr-Latn-RS" sz="6000"/>
            </a:br>
            <a:r>
              <a:rPr lang="en-US" altLang="sr-Latn-RS" sz="3200"/>
              <a:t>(Cierny-Mader, 1985)</a:t>
            </a: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xmlns="" id="{ACFCB469-B510-4B75-813C-EB5A4EF6514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71450" y="2590800"/>
            <a:ext cx="9944100" cy="2971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sr-Latn-RS" sz="3600"/>
              <a:t>Anatom</a:t>
            </a:r>
            <a:r>
              <a:rPr lang="sr-Latn-CS" altLang="sr-Latn-RS" sz="3600"/>
              <a:t>sk</a:t>
            </a:r>
            <a:r>
              <a:rPr lang="en-US" altLang="sr-Latn-RS" sz="3600"/>
              <a:t>i </a:t>
            </a:r>
            <a:r>
              <a:rPr lang="sr-Latn-CS" altLang="sr-Latn-RS" sz="3600"/>
              <a:t>tip</a:t>
            </a:r>
            <a:endParaRPr lang="en-US" altLang="sr-Latn-RS" sz="360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sr-Latn-RS" sz="2800"/>
              <a:t>             </a:t>
            </a:r>
            <a:r>
              <a:rPr lang="en-US" altLang="sr-Latn-RS" b="1"/>
              <a:t>+</a:t>
            </a:r>
            <a:r>
              <a:rPr lang="en-US" altLang="sr-Latn-RS" sz="2800"/>
              <a:t>                                                  </a:t>
            </a:r>
            <a:r>
              <a:rPr lang="sr-Latn-CS" altLang="sr-Latn-RS" sz="2800"/>
              <a:t>                </a:t>
            </a:r>
            <a:r>
              <a:rPr lang="sr-Latn-CS" altLang="sr-Latn-RS" sz="3600" b="1"/>
              <a:t>Kl</a:t>
            </a:r>
            <a:r>
              <a:rPr lang="en-US" altLang="sr-Latn-RS" sz="3600" b="1"/>
              <a:t>ini</a:t>
            </a:r>
            <a:r>
              <a:rPr lang="sr-Latn-CS" altLang="sr-Latn-RS" sz="3600" b="1"/>
              <a:t>čki</a:t>
            </a:r>
            <a:r>
              <a:rPr lang="en-US" altLang="sr-Latn-RS" sz="3600" b="1"/>
              <a:t> </a:t>
            </a:r>
            <a:r>
              <a:rPr lang="sr-Latn-CS" altLang="sr-Latn-RS" sz="3600" b="1"/>
              <a:t>s</a:t>
            </a:r>
            <a:r>
              <a:rPr lang="en-US" altLang="sr-Latn-RS" sz="3600" b="1"/>
              <a:t>ta</a:t>
            </a:r>
            <a:r>
              <a:rPr lang="sr-Latn-CS" altLang="sr-Latn-RS" sz="3600" b="1"/>
              <a:t>dijum</a:t>
            </a:r>
            <a:endParaRPr lang="en-US" altLang="sr-Latn-RS" sz="3600" b="1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r-Latn-CS" altLang="sr-Latn-RS" sz="3600"/>
              <a:t>Fiziološki status</a:t>
            </a:r>
            <a:endParaRPr lang="en-US" altLang="sr-Latn-RS" sz="360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sr-Latn-CS" altLang="sr-Latn-RS" sz="2000" i="1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r-Latn-CS" altLang="sr-Latn-RS" sz="2000" i="1"/>
              <a:t>Primer: IV Bs tibijalni osteomijelitis </a:t>
            </a:r>
            <a:r>
              <a:rPr lang="en-US" altLang="sr-Latn-RS" sz="2000" i="1"/>
              <a:t>=</a:t>
            </a:r>
            <a:r>
              <a:rPr lang="sr-Latn-CS" altLang="sr-Latn-RS" sz="2000" i="1"/>
              <a:t> difuzna tibijalna lezija kod sistemski kompromitovanog pacijenta</a:t>
            </a:r>
            <a:endParaRPr lang="en-US" altLang="sr-Latn-RS" sz="2000" i="1"/>
          </a:p>
        </p:txBody>
      </p:sp>
      <p:sp>
        <p:nvSpPr>
          <p:cNvPr id="9220" name="Line 9">
            <a:extLst>
              <a:ext uri="{FF2B5EF4-FFF2-40B4-BE49-F238E27FC236}">
                <a16:creationId xmlns:a16="http://schemas.microsoft.com/office/drawing/2014/main" xmlns="" id="{CF406DFF-136B-4471-B091-DC85E79798FD}"/>
              </a:ext>
            </a:extLst>
          </p:cNvPr>
          <p:cNvSpPr>
            <a:spLocks noChangeShapeType="1"/>
          </p:cNvSpPr>
          <p:nvPr/>
        </p:nvSpPr>
        <p:spPr bwMode="auto">
          <a:xfrm>
            <a:off x="3686175" y="2971800"/>
            <a:ext cx="1457325" cy="457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221" name="Line 10">
            <a:extLst>
              <a:ext uri="{FF2B5EF4-FFF2-40B4-BE49-F238E27FC236}">
                <a16:creationId xmlns:a16="http://schemas.microsoft.com/office/drawing/2014/main" xmlns="" id="{11C2B95C-1364-41B6-913B-1D090C8C60B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114800" y="3429000"/>
            <a:ext cx="1028700" cy="685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222" name="Line 11">
            <a:extLst>
              <a:ext uri="{FF2B5EF4-FFF2-40B4-BE49-F238E27FC236}">
                <a16:creationId xmlns:a16="http://schemas.microsoft.com/office/drawing/2014/main" xmlns="" id="{76938899-9782-4355-A729-8A24BD9460FD}"/>
              </a:ext>
            </a:extLst>
          </p:cNvPr>
          <p:cNvSpPr>
            <a:spLocks noChangeShapeType="1"/>
          </p:cNvSpPr>
          <p:nvPr/>
        </p:nvSpPr>
        <p:spPr bwMode="auto">
          <a:xfrm>
            <a:off x="5143500" y="3429000"/>
            <a:ext cx="1628775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8119"/>
    </mc:Choice>
    <mc:Fallback>
      <p:transition spd="slow" advTm="18119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xmlns="" id="{ADC9F4A9-1BBF-4DD7-8BCB-643F107891A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71525" y="0"/>
            <a:ext cx="8743950" cy="1143000"/>
          </a:xfrm>
        </p:spPr>
        <p:txBody>
          <a:bodyPr/>
          <a:lstStyle/>
          <a:p>
            <a:pPr eaLnBrk="1" hangingPunct="1"/>
            <a:r>
              <a:rPr lang="sr-Latn-CS" altLang="sr-Latn-RS"/>
              <a:t>Egzogeni osteomijelitis</a:t>
            </a:r>
            <a:br>
              <a:rPr lang="sr-Latn-CS" altLang="sr-Latn-RS"/>
            </a:br>
            <a:r>
              <a:rPr lang="sr-Latn-CS" altLang="sr-Latn-RS"/>
              <a:t>Otvoreni prelomi</a:t>
            </a:r>
            <a:endParaRPr lang="en-US" altLang="sr-Latn-RS"/>
          </a:p>
        </p:txBody>
      </p:sp>
      <p:pic>
        <p:nvPicPr>
          <p:cNvPr id="10243" name="Picture 3" descr="Open Fx Class">
            <a:extLst>
              <a:ext uri="{FF2B5EF4-FFF2-40B4-BE49-F238E27FC236}">
                <a16:creationId xmlns:a16="http://schemas.microsoft.com/office/drawing/2014/main" xmlns="" id="{B491BC89-D770-4F46-A823-4444550821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50" y="1447800"/>
            <a:ext cx="8656638" cy="462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Text Box 4">
            <a:extLst>
              <a:ext uri="{FF2B5EF4-FFF2-40B4-BE49-F238E27FC236}">
                <a16:creationId xmlns:a16="http://schemas.microsoft.com/office/drawing/2014/main" xmlns="" id="{1AFD2A5C-A59D-45FF-995D-2CCA4501CA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2743200"/>
            <a:ext cx="2571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sr-Latn-RS" sz="2400" b="1">
                <a:solidFill>
                  <a:srgbClr val="FFFF00"/>
                </a:solidFill>
                <a:latin typeface="Times New Roman" panose="02020603050405020304" pitchFamily="18" charset="0"/>
              </a:rPr>
              <a:t>Type II</a:t>
            </a:r>
            <a:endParaRPr lang="en-US" altLang="sr-Latn-RS" sz="2000">
              <a:latin typeface="Times New Roman" panose="02020603050405020304" pitchFamily="18" charset="0"/>
            </a:endParaRPr>
          </a:p>
        </p:txBody>
      </p:sp>
      <p:sp>
        <p:nvSpPr>
          <p:cNvPr id="10245" name="Text Box 5">
            <a:extLst>
              <a:ext uri="{FF2B5EF4-FFF2-40B4-BE49-F238E27FC236}">
                <a16:creationId xmlns:a16="http://schemas.microsoft.com/office/drawing/2014/main" xmlns="" id="{BAE28CA0-A231-46B2-A35F-AD9CCC8E98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86475" y="2819400"/>
            <a:ext cx="2571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sr-Latn-RS" sz="2400" b="1">
                <a:solidFill>
                  <a:srgbClr val="FFFF00"/>
                </a:solidFill>
                <a:latin typeface="Times New Roman" panose="02020603050405020304" pitchFamily="18" charset="0"/>
              </a:rPr>
              <a:t>Type IIIA</a:t>
            </a:r>
            <a:endParaRPr lang="en-US" altLang="sr-Latn-RS" sz="2000">
              <a:latin typeface="Times New Roman" panose="02020603050405020304" pitchFamily="18" charset="0"/>
            </a:endParaRPr>
          </a:p>
        </p:txBody>
      </p:sp>
      <p:sp>
        <p:nvSpPr>
          <p:cNvPr id="10246" name="Text Box 6">
            <a:extLst>
              <a:ext uri="{FF2B5EF4-FFF2-40B4-BE49-F238E27FC236}">
                <a16:creationId xmlns:a16="http://schemas.microsoft.com/office/drawing/2014/main" xmlns="" id="{182E8D75-C30F-4D36-A7EB-E6BA321B01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0225" y="5562600"/>
            <a:ext cx="2571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sr-Latn-RS" sz="2400" b="1">
                <a:solidFill>
                  <a:srgbClr val="FFFF00"/>
                </a:solidFill>
                <a:latin typeface="Times New Roman" panose="02020603050405020304" pitchFamily="18" charset="0"/>
              </a:rPr>
              <a:t>Type IIIB</a:t>
            </a:r>
            <a:endParaRPr lang="en-US" altLang="sr-Latn-RS" sz="2000">
              <a:latin typeface="Times New Roman" panose="02020603050405020304" pitchFamily="18" charset="0"/>
            </a:endParaRPr>
          </a:p>
        </p:txBody>
      </p:sp>
      <p:sp>
        <p:nvSpPr>
          <p:cNvPr id="10247" name="Text Box 7">
            <a:extLst>
              <a:ext uri="{FF2B5EF4-FFF2-40B4-BE49-F238E27FC236}">
                <a16:creationId xmlns:a16="http://schemas.microsoft.com/office/drawing/2014/main" xmlns="" id="{F5A4C3B8-9560-4873-92D0-073AAF83E0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4950" y="5562600"/>
            <a:ext cx="2571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sr-Latn-RS" sz="2400" b="1">
                <a:solidFill>
                  <a:srgbClr val="FFFF00"/>
                </a:solidFill>
                <a:latin typeface="Times New Roman" panose="02020603050405020304" pitchFamily="18" charset="0"/>
              </a:rPr>
              <a:t>Type IIIB</a:t>
            </a:r>
            <a:endParaRPr lang="en-US" altLang="sr-Latn-RS" sz="20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67533"/>
    </mc:Choice>
    <mc:Fallback>
      <p:transition spd="slow" advTm="67533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6190</TotalTime>
  <Words>1817</Words>
  <Application>Microsoft Office PowerPoint</Application>
  <PresentationFormat>35mm Slides</PresentationFormat>
  <Paragraphs>520</Paragraphs>
  <Slides>73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73</vt:i4>
      </vt:variant>
    </vt:vector>
  </HeadingPairs>
  <TitlesOfParts>
    <vt:vector size="74" baseType="lpstr">
      <vt:lpstr>Office Theme</vt:lpstr>
      <vt:lpstr>Zapaljenski procesi u ortopedskoj hirurgiji</vt:lpstr>
      <vt:lpstr>Reumatična oboljenja </vt:lpstr>
      <vt:lpstr>OSTEOMIJELITIS</vt:lpstr>
      <vt:lpstr>KLASIFIKACIJA</vt:lpstr>
      <vt:lpstr>KLASIFIKACIJA</vt:lpstr>
      <vt:lpstr>Anatomska klasifikacija</vt:lpstr>
      <vt:lpstr>Cierny </vt:lpstr>
      <vt:lpstr>Clinical Staging (Cierny-Mader, 1985)</vt:lpstr>
      <vt:lpstr>Egzogeni osteomijelitis Otvoreni prelomi</vt:lpstr>
      <vt:lpstr>Otvoreni prelomi</vt:lpstr>
      <vt:lpstr>Treatment  Prevencija</vt:lpstr>
      <vt:lpstr>Jatrogeni osteomijelitis</vt:lpstr>
      <vt:lpstr>AKUTNI HEMATOGENI OSTEOMIJELITIS (AHOM)</vt:lpstr>
      <vt:lpstr>Slide 14</vt:lpstr>
      <vt:lpstr>Slide 15</vt:lpstr>
      <vt:lpstr>ETIOLOGIJA</vt:lpstr>
      <vt:lpstr>PATOFIZIOLOGIJA</vt:lpstr>
      <vt:lpstr>Slide 18</vt:lpstr>
      <vt:lpstr>Slide 19</vt:lpstr>
      <vt:lpstr>Po zatvaranju epifiznih ploča rasta:</vt:lpstr>
      <vt:lpstr>DIJAGNOZA</vt:lpstr>
      <vt:lpstr>Slide 22</vt:lpstr>
      <vt:lpstr>Laboratorija:</vt:lpstr>
      <vt:lpstr>RTG</vt:lpstr>
      <vt:lpstr>Scintigrafija</vt:lpstr>
      <vt:lpstr>Osteomyelitis</vt:lpstr>
      <vt:lpstr>MRI</vt:lpstr>
      <vt:lpstr>PUNKCIJA KOSTI </vt:lpstr>
      <vt:lpstr>DEFINITIVNA DIJAGNOZA</vt:lpstr>
      <vt:lpstr>DIFERENCIJALNA DIJAGNOZA</vt:lpstr>
      <vt:lpstr>Differencijalna dijagnoza bolnog, otečenog ekstremiteta kod dece</vt:lpstr>
      <vt:lpstr>Nesistemske boleti</vt:lpstr>
      <vt:lpstr>TRETMAN</vt:lpstr>
      <vt:lpstr>Slide 34</vt:lpstr>
      <vt:lpstr>HIRURŠKA TERAPIJA</vt:lpstr>
      <vt:lpstr>KOMPLIKACIJE I PROGNOZA</vt:lpstr>
      <vt:lpstr>Posledice</vt:lpstr>
      <vt:lpstr>SUBAKUTNI OSTEOMIJELITIS (SOAM)</vt:lpstr>
      <vt:lpstr>RTG </vt:lpstr>
      <vt:lpstr>TERAPIJA</vt:lpstr>
      <vt:lpstr>HRONIČNI OSTEOMIJELITIS</vt:lpstr>
      <vt:lpstr>Slide 42</vt:lpstr>
      <vt:lpstr>DIJAGNOZA</vt:lpstr>
      <vt:lpstr>Slide 44</vt:lpstr>
      <vt:lpstr>Slide 45</vt:lpstr>
      <vt:lpstr>Laboratorijski nalazi:</vt:lpstr>
      <vt:lpstr>Slide 47</vt:lpstr>
      <vt:lpstr>DIFERENCIJALNA DIJAGNOZA</vt:lpstr>
      <vt:lpstr>KOMPLIKACIJE</vt:lpstr>
      <vt:lpstr>TRETMAN</vt:lpstr>
      <vt:lpstr>Slide 51</vt:lpstr>
      <vt:lpstr>KOŠTANO ZGLOBNA TUBERKULOZA </vt:lpstr>
      <vt:lpstr>Slide 53</vt:lpstr>
      <vt:lpstr>Slide 54</vt:lpstr>
      <vt:lpstr>Klinička slika:</vt:lpstr>
      <vt:lpstr>Klinička slika:</vt:lpstr>
      <vt:lpstr>Slide 57</vt:lpstr>
      <vt:lpstr>MRI (bez i sa kontrastom) </vt:lpstr>
      <vt:lpstr>Definitivna dijagnoza</vt:lpstr>
      <vt:lpstr>Diferencijalna dijagnoza</vt:lpstr>
      <vt:lpstr>Komplikacije:</vt:lpstr>
      <vt:lpstr>TRETMAN</vt:lpstr>
      <vt:lpstr>Infektivni arthritis</vt:lpstr>
      <vt:lpstr>Slide 64</vt:lpstr>
      <vt:lpstr>Etiologija</vt:lpstr>
      <vt:lpstr>Predisponirajuće bolesti </vt:lpstr>
      <vt:lpstr>KLINIKA</vt:lpstr>
      <vt:lpstr>Slide 68</vt:lpstr>
      <vt:lpstr>Slide 69</vt:lpstr>
      <vt:lpstr>DIJAGNOZA</vt:lpstr>
      <vt:lpstr>Slide 71</vt:lpstr>
      <vt:lpstr>DIJAGNOZA</vt:lpstr>
      <vt:lpstr>Hvala na pažnji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Korisnik</dc:creator>
  <cp:lastModifiedBy>Branko Ristic</cp:lastModifiedBy>
  <cp:revision>204</cp:revision>
  <cp:lastPrinted>1601-01-01T00:00:00Z</cp:lastPrinted>
  <dcterms:created xsi:type="dcterms:W3CDTF">1601-01-01T00:00:00Z</dcterms:created>
  <dcterms:modified xsi:type="dcterms:W3CDTF">2020-09-30T08:11:04Z</dcterms:modified>
</cp:coreProperties>
</file>